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7"/>
  </p:notesMasterIdLst>
  <p:handoutMasterIdLst>
    <p:handoutMasterId r:id="rId28"/>
  </p:handoutMasterIdLst>
  <p:sldIdLst>
    <p:sldId id="277" r:id="rId2"/>
    <p:sldId id="285" r:id="rId3"/>
    <p:sldId id="420" r:id="rId4"/>
    <p:sldId id="411" r:id="rId5"/>
    <p:sldId id="416" r:id="rId6"/>
    <p:sldId id="413" r:id="rId7"/>
    <p:sldId id="434" r:id="rId8"/>
    <p:sldId id="428" r:id="rId9"/>
    <p:sldId id="435" r:id="rId10"/>
    <p:sldId id="436" r:id="rId11"/>
    <p:sldId id="426" r:id="rId12"/>
    <p:sldId id="415" r:id="rId13"/>
    <p:sldId id="414" r:id="rId14"/>
    <p:sldId id="447" r:id="rId15"/>
    <p:sldId id="429" r:id="rId16"/>
    <p:sldId id="441" r:id="rId17"/>
    <p:sldId id="452" r:id="rId18"/>
    <p:sldId id="442" r:id="rId19"/>
    <p:sldId id="443" r:id="rId20"/>
    <p:sldId id="422" r:id="rId21"/>
    <p:sldId id="450" r:id="rId22"/>
    <p:sldId id="412" r:id="rId23"/>
    <p:sldId id="451" r:id="rId24"/>
    <p:sldId id="445" r:id="rId25"/>
    <p:sldId id="276" r:id="rId2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 " lastIdx="1" clrIdx="0"/>
  <p:cmAuthor id="1" name="Thoren, Mark" initials="TM" lastIdx="1" clrIdx="1">
    <p:extLst>
      <p:ext uri="{19B8F6BF-5375-455C-9EA6-DF929625EA0E}">
        <p15:presenceInfo xmlns:p15="http://schemas.microsoft.com/office/powerpoint/2012/main" userId="S-1-5-21-8915387-325452579-1788637320-3020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34F"/>
    <a:srgbClr val="000000"/>
    <a:srgbClr val="E7E8EA"/>
    <a:srgbClr val="CBCED2"/>
    <a:srgbClr val="009FBD"/>
    <a:srgbClr val="009F59"/>
    <a:srgbClr val="003D61"/>
    <a:srgbClr val="3DDCE6"/>
    <a:srgbClr val="7C4A8B"/>
    <a:srgbClr val="1E40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C6D4B-BC5A-4D05-A757-EA34D75D5239}" v="3528" dt="2019-05-18T15:57:40.107"/>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90" autoAdjust="0"/>
    <p:restoredTop sz="74867" autoAdjust="0"/>
  </p:normalViewPr>
  <p:slideViewPr>
    <p:cSldViewPr snapToGrid="0" snapToObjects="1">
      <p:cViewPr varScale="1">
        <p:scale>
          <a:sx n="100" d="100"/>
          <a:sy n="100" d="100"/>
        </p:scale>
        <p:origin x="1498" y="58"/>
      </p:cViewPr>
      <p:guideLst/>
    </p:cSldViewPr>
  </p:slideViewPr>
  <p:outlineViewPr>
    <p:cViewPr>
      <p:scale>
        <a:sx n="33" d="100"/>
        <a:sy n="33" d="100"/>
      </p:scale>
      <p:origin x="0" y="1216"/>
    </p:cViewPr>
  </p:outlineViewPr>
  <p:notesTextViewPr>
    <p:cViewPr>
      <p:scale>
        <a:sx n="1" d="1"/>
        <a:sy n="1" d="1"/>
      </p:scale>
      <p:origin x="0" y="0"/>
    </p:cViewPr>
  </p:notesTextViewPr>
  <p:sorterViewPr>
    <p:cViewPr>
      <p:scale>
        <a:sx n="90" d="100"/>
        <a:sy n="90" d="100"/>
      </p:scale>
      <p:origin x="0" y="-1903"/>
    </p:cViewPr>
  </p:sorterViewPr>
  <p:notesViewPr>
    <p:cSldViewPr snapToGrid="0" snapToObjects="1" showGuides="1">
      <p:cViewPr varScale="1">
        <p:scale>
          <a:sx n="97" d="100"/>
          <a:sy n="97" d="100"/>
        </p:scale>
        <p:origin x="349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ren, Mark" userId="74a99d50-79cf-457f-968a-aa62ddb0fd95" providerId="ADAL" clId="{E315A875-454D-4C7A-8CE5-7E834A258328}"/>
    <pc:docChg chg="custSel delSld modSld sldOrd">
      <pc:chgData name="Thoren, Mark" userId="74a99d50-79cf-457f-968a-aa62ddb0fd95" providerId="ADAL" clId="{E315A875-454D-4C7A-8CE5-7E834A258328}" dt="2019-04-24T19:22:09.561" v="134" actId="20577"/>
      <pc:docMkLst>
        <pc:docMk/>
      </pc:docMkLst>
      <pc:sldChg chg="modSp">
        <pc:chgData name="Thoren, Mark" userId="74a99d50-79cf-457f-968a-aa62ddb0fd95" providerId="ADAL" clId="{E315A875-454D-4C7A-8CE5-7E834A258328}" dt="2019-04-24T19:22:09.561" v="134" actId="20577"/>
        <pc:sldMkLst>
          <pc:docMk/>
          <pc:sldMk cId="3118121868" sldId="277"/>
        </pc:sldMkLst>
        <pc:spChg chg="mod">
          <ac:chgData name="Thoren, Mark" userId="74a99d50-79cf-457f-968a-aa62ddb0fd95" providerId="ADAL" clId="{E315A875-454D-4C7A-8CE5-7E834A258328}" dt="2019-04-24T19:22:09.561" v="134" actId="20577"/>
          <ac:spMkLst>
            <pc:docMk/>
            <pc:sldMk cId="3118121868" sldId="277"/>
            <ac:spMk id="5" creationId="{00000000-0000-0000-0000-000000000000}"/>
          </ac:spMkLst>
        </pc:spChg>
      </pc:sldChg>
      <pc:sldChg chg="modSp">
        <pc:chgData name="Thoren, Mark" userId="74a99d50-79cf-457f-968a-aa62ddb0fd95" providerId="ADAL" clId="{E315A875-454D-4C7A-8CE5-7E834A258328}" dt="2019-04-24T19:21:24.020" v="96" actId="313"/>
        <pc:sldMkLst>
          <pc:docMk/>
          <pc:sldMk cId="4094834070" sldId="285"/>
        </pc:sldMkLst>
        <pc:spChg chg="mod">
          <ac:chgData name="Thoren, Mark" userId="74a99d50-79cf-457f-968a-aa62ddb0fd95" providerId="ADAL" clId="{E315A875-454D-4C7A-8CE5-7E834A258328}" dt="2019-04-24T19:21:24.020" v="96" actId="313"/>
          <ac:spMkLst>
            <pc:docMk/>
            <pc:sldMk cId="4094834070" sldId="285"/>
            <ac:spMk id="6" creationId="{00000000-0000-0000-0000-000000000000}"/>
          </ac:spMkLst>
        </pc:spChg>
      </pc:sldChg>
      <pc:sldChg chg="ord">
        <pc:chgData name="Thoren, Mark" userId="74a99d50-79cf-457f-968a-aa62ddb0fd95" providerId="ADAL" clId="{E315A875-454D-4C7A-8CE5-7E834A258328}" dt="2019-04-24T19:19:07.197" v="94"/>
        <pc:sldMkLst>
          <pc:docMk/>
          <pc:sldMk cId="3903616848" sldId="428"/>
        </pc:sldMkLst>
      </pc:sldChg>
      <pc:sldChg chg="modSp">
        <pc:chgData name="Thoren, Mark" userId="74a99d50-79cf-457f-968a-aa62ddb0fd95" providerId="ADAL" clId="{E315A875-454D-4C7A-8CE5-7E834A258328}" dt="2019-04-24T19:20:06.632" v="95" actId="313"/>
        <pc:sldMkLst>
          <pc:docMk/>
          <pc:sldMk cId="1132335200" sldId="429"/>
        </pc:sldMkLst>
        <pc:spChg chg="mod">
          <ac:chgData name="Thoren, Mark" userId="74a99d50-79cf-457f-968a-aa62ddb0fd95" providerId="ADAL" clId="{E315A875-454D-4C7A-8CE5-7E834A258328}" dt="2019-04-24T19:20:06.632" v="95" actId="313"/>
          <ac:spMkLst>
            <pc:docMk/>
            <pc:sldMk cId="1132335200" sldId="429"/>
            <ac:spMk id="2" creationId="{F4D8F7CE-45E7-40C5-9B89-8DD30FA2B323}"/>
          </ac:spMkLst>
        </pc:spChg>
      </pc:sldChg>
      <pc:sldMasterChg chg="delSldLayout">
        <pc:chgData name="Thoren, Mark" userId="74a99d50-79cf-457f-968a-aa62ddb0fd95" providerId="ADAL" clId="{E315A875-454D-4C7A-8CE5-7E834A258328}" dt="2019-04-24T19:17:25.214" v="47" actId="2696"/>
        <pc:sldMasterMkLst>
          <pc:docMk/>
          <pc:sldMasterMk cId="2279805908" sldId="2147483675"/>
        </pc:sldMasterMkLst>
      </pc:sldMasterChg>
    </pc:docChg>
  </pc:docChgLst>
  <pc:docChgLst>
    <pc:chgData name="Thoren, Mark" userId="74a99d50-79cf-457f-968a-aa62ddb0fd95" providerId="ADAL" clId="{85FC6D4B-BC5A-4D05-A757-EA34D75D5239}"/>
    <pc:docChg chg="undo custSel modSld modNotesMaster modHandout">
      <pc:chgData name="Thoren, Mark" userId="74a99d50-79cf-457f-968a-aa62ddb0fd95" providerId="ADAL" clId="{85FC6D4B-BC5A-4D05-A757-EA34D75D5239}" dt="2019-05-18T15:57:40.107" v="3521" actId="14100"/>
      <pc:docMkLst>
        <pc:docMk/>
      </pc:docMkLst>
      <pc:sldChg chg="modNotes">
        <pc:chgData name="Thoren, Mark" userId="74a99d50-79cf-457f-968a-aa62ddb0fd95" providerId="ADAL" clId="{85FC6D4B-BC5A-4D05-A757-EA34D75D5239}" dt="2019-05-15T21:59:33.680" v="386"/>
        <pc:sldMkLst>
          <pc:docMk/>
          <pc:sldMk cId="746379844" sldId="276"/>
        </pc:sldMkLst>
      </pc:sldChg>
      <pc:sldChg chg="modNotes">
        <pc:chgData name="Thoren, Mark" userId="74a99d50-79cf-457f-968a-aa62ddb0fd95" providerId="ADAL" clId="{85FC6D4B-BC5A-4D05-A757-EA34D75D5239}" dt="2019-05-15T21:59:33.680" v="386"/>
        <pc:sldMkLst>
          <pc:docMk/>
          <pc:sldMk cId="3118121868" sldId="277"/>
        </pc:sldMkLst>
      </pc:sldChg>
      <pc:sldChg chg="modSp modNotes modNotesTx">
        <pc:chgData name="Thoren, Mark" userId="74a99d50-79cf-457f-968a-aa62ddb0fd95" providerId="ADAL" clId="{85FC6D4B-BC5A-4D05-A757-EA34D75D5239}" dt="2019-05-15T21:59:33.680" v="386"/>
        <pc:sldMkLst>
          <pc:docMk/>
          <pc:sldMk cId="4094834070" sldId="285"/>
        </pc:sldMkLst>
        <pc:spChg chg="mod">
          <ac:chgData name="Thoren, Mark" userId="74a99d50-79cf-457f-968a-aa62ddb0fd95" providerId="ADAL" clId="{85FC6D4B-BC5A-4D05-A757-EA34D75D5239}" dt="2019-05-10T17:28:04.146" v="385" actId="20577"/>
          <ac:spMkLst>
            <pc:docMk/>
            <pc:sldMk cId="4094834070" sldId="285"/>
            <ac:spMk id="6" creationId="{00000000-0000-0000-0000-000000000000}"/>
          </ac:spMkLst>
        </pc:spChg>
      </pc:sldChg>
      <pc:sldChg chg="addSp">
        <pc:chgData name="Thoren, Mark" userId="74a99d50-79cf-457f-968a-aa62ddb0fd95" providerId="ADAL" clId="{85FC6D4B-BC5A-4D05-A757-EA34D75D5239}" dt="2019-05-18T15:21:27.122" v="3415"/>
        <pc:sldMkLst>
          <pc:docMk/>
          <pc:sldMk cId="3411956228" sldId="412"/>
        </pc:sldMkLst>
        <pc:spChg chg="add">
          <ac:chgData name="Thoren, Mark" userId="74a99d50-79cf-457f-968a-aa62ddb0fd95" providerId="ADAL" clId="{85FC6D4B-BC5A-4D05-A757-EA34D75D5239}" dt="2019-05-18T15:21:27.122" v="3415"/>
          <ac:spMkLst>
            <pc:docMk/>
            <pc:sldMk cId="3411956228" sldId="412"/>
            <ac:spMk id="7" creationId="{6505704E-DDBE-4B3E-8B3C-E0E1B3FFE965}"/>
          </ac:spMkLst>
        </pc:spChg>
        <pc:spChg chg="add">
          <ac:chgData name="Thoren, Mark" userId="74a99d50-79cf-457f-968a-aa62ddb0fd95" providerId="ADAL" clId="{85FC6D4B-BC5A-4D05-A757-EA34D75D5239}" dt="2019-05-18T15:21:27.122" v="3415"/>
          <ac:spMkLst>
            <pc:docMk/>
            <pc:sldMk cId="3411956228" sldId="412"/>
            <ac:spMk id="8" creationId="{DD97C70F-6FB3-4026-B98A-2028CB1C30E4}"/>
          </ac:spMkLst>
        </pc:spChg>
      </pc:sldChg>
      <pc:sldChg chg="modSp modNotes">
        <pc:chgData name="Thoren, Mark" userId="74a99d50-79cf-457f-968a-aa62ddb0fd95" providerId="ADAL" clId="{85FC6D4B-BC5A-4D05-A757-EA34D75D5239}" dt="2019-05-18T15:11:28.786" v="2261" actId="20577"/>
        <pc:sldMkLst>
          <pc:docMk/>
          <pc:sldMk cId="771502796" sldId="414"/>
        </pc:sldMkLst>
        <pc:spChg chg="mod">
          <ac:chgData name="Thoren, Mark" userId="74a99d50-79cf-457f-968a-aa62ddb0fd95" providerId="ADAL" clId="{85FC6D4B-BC5A-4D05-A757-EA34D75D5239}" dt="2019-05-18T15:11:28.786" v="2261" actId="20577"/>
          <ac:spMkLst>
            <pc:docMk/>
            <pc:sldMk cId="771502796" sldId="414"/>
            <ac:spMk id="8" creationId="{72ED2724-7E72-477D-A871-733086EBBD88}"/>
          </ac:spMkLst>
        </pc:spChg>
      </pc:sldChg>
      <pc:sldChg chg="modNotes">
        <pc:chgData name="Thoren, Mark" userId="74a99d50-79cf-457f-968a-aa62ddb0fd95" providerId="ADAL" clId="{85FC6D4B-BC5A-4D05-A757-EA34D75D5239}" dt="2019-05-15T21:59:33.680" v="386"/>
        <pc:sldMkLst>
          <pc:docMk/>
          <pc:sldMk cId="3948647594" sldId="416"/>
        </pc:sldMkLst>
      </pc:sldChg>
      <pc:sldChg chg="modSp modNotesTx">
        <pc:chgData name="Thoren, Mark" userId="74a99d50-79cf-457f-968a-aa62ddb0fd95" providerId="ADAL" clId="{85FC6D4B-BC5A-4D05-A757-EA34D75D5239}" dt="2019-05-18T15:48:22.238" v="3464" actId="27636"/>
        <pc:sldMkLst>
          <pc:docMk/>
          <pc:sldMk cId="2235296434" sldId="420"/>
        </pc:sldMkLst>
        <pc:spChg chg="mod">
          <ac:chgData name="Thoren, Mark" userId="74a99d50-79cf-457f-968a-aa62ddb0fd95" providerId="ADAL" clId="{85FC6D4B-BC5A-4D05-A757-EA34D75D5239}" dt="2019-05-18T15:48:22.238" v="3464" actId="27636"/>
          <ac:spMkLst>
            <pc:docMk/>
            <pc:sldMk cId="2235296434" sldId="420"/>
            <ac:spMk id="3" creationId="{1E091B3B-59F8-4F79-9AE4-651EB1EF8C02}"/>
          </ac:spMkLst>
        </pc:spChg>
      </pc:sldChg>
      <pc:sldChg chg="modNotesTx">
        <pc:chgData name="Thoren, Mark" userId="74a99d50-79cf-457f-968a-aa62ddb0fd95" providerId="ADAL" clId="{85FC6D4B-BC5A-4D05-A757-EA34D75D5239}" dt="2019-05-18T15:18:34.939" v="3247" actId="20577"/>
        <pc:sldMkLst>
          <pc:docMk/>
          <pc:sldMk cId="1132335200" sldId="429"/>
        </pc:sldMkLst>
      </pc:sldChg>
      <pc:sldChg chg="modSp">
        <pc:chgData name="Thoren, Mark" userId="74a99d50-79cf-457f-968a-aa62ddb0fd95" providerId="ADAL" clId="{85FC6D4B-BC5A-4D05-A757-EA34D75D5239}" dt="2019-05-18T15:03:10.837" v="942" actId="20577"/>
        <pc:sldMkLst>
          <pc:docMk/>
          <pc:sldMk cId="1934526692" sldId="434"/>
        </pc:sldMkLst>
        <pc:spChg chg="mod">
          <ac:chgData name="Thoren, Mark" userId="74a99d50-79cf-457f-968a-aa62ddb0fd95" providerId="ADAL" clId="{85FC6D4B-BC5A-4D05-A757-EA34D75D5239}" dt="2019-05-18T15:03:10.837" v="942" actId="20577"/>
          <ac:spMkLst>
            <pc:docMk/>
            <pc:sldMk cId="1934526692" sldId="434"/>
            <ac:spMk id="3" creationId="{B65A38AA-035B-4504-84E8-F6E186AE7C85}"/>
          </ac:spMkLst>
        </pc:spChg>
      </pc:sldChg>
      <pc:sldChg chg="modNotes">
        <pc:chgData name="Thoren, Mark" userId="74a99d50-79cf-457f-968a-aa62ddb0fd95" providerId="ADAL" clId="{85FC6D4B-BC5A-4D05-A757-EA34D75D5239}" dt="2019-05-15T21:59:33.680" v="386"/>
        <pc:sldMkLst>
          <pc:docMk/>
          <pc:sldMk cId="3446870257" sldId="436"/>
        </pc:sldMkLst>
      </pc:sldChg>
      <pc:sldChg chg="addSp delSp modNotesTx">
        <pc:chgData name="Thoren, Mark" userId="74a99d50-79cf-457f-968a-aa62ddb0fd95" providerId="ADAL" clId="{85FC6D4B-BC5A-4D05-A757-EA34D75D5239}" dt="2019-05-18T15:19:00.420" v="3344" actId="20577"/>
        <pc:sldMkLst>
          <pc:docMk/>
          <pc:sldMk cId="623214960" sldId="441"/>
        </pc:sldMkLst>
        <pc:spChg chg="add del">
          <ac:chgData name="Thoren, Mark" userId="74a99d50-79cf-457f-968a-aa62ddb0fd95" providerId="ADAL" clId="{85FC6D4B-BC5A-4D05-A757-EA34D75D5239}" dt="2019-05-10T17:25:16.446" v="3"/>
          <ac:spMkLst>
            <pc:docMk/>
            <pc:sldMk cId="623214960" sldId="441"/>
            <ac:spMk id="6" creationId="{D9D81F1D-C063-49C3-A657-9C391C4BB936}"/>
          </ac:spMkLst>
        </pc:spChg>
      </pc:sldChg>
      <pc:sldChg chg="addSp modSp addCm delCm">
        <pc:chgData name="Thoren, Mark" userId="74a99d50-79cf-457f-968a-aa62ddb0fd95" providerId="ADAL" clId="{85FC6D4B-BC5A-4D05-A757-EA34D75D5239}" dt="2019-05-18T15:21:08.051" v="3412" actId="1076"/>
        <pc:sldMkLst>
          <pc:docMk/>
          <pc:sldMk cId="2858184420" sldId="442"/>
        </pc:sldMkLst>
        <pc:spChg chg="mod">
          <ac:chgData name="Thoren, Mark" userId="74a99d50-79cf-457f-968a-aa62ddb0fd95" providerId="ADAL" clId="{85FC6D4B-BC5A-4D05-A757-EA34D75D5239}" dt="2019-05-18T15:20:59.378" v="3411" actId="1076"/>
          <ac:spMkLst>
            <pc:docMk/>
            <pc:sldMk cId="2858184420" sldId="442"/>
            <ac:spMk id="2" creationId="{CFC16887-E52B-42AD-B34F-7BB235674B1E}"/>
          </ac:spMkLst>
        </pc:spChg>
        <pc:spChg chg="add mod">
          <ac:chgData name="Thoren, Mark" userId="74a99d50-79cf-457f-968a-aa62ddb0fd95" providerId="ADAL" clId="{85FC6D4B-BC5A-4D05-A757-EA34D75D5239}" dt="2019-05-18T15:21:08.051" v="3412" actId="1076"/>
          <ac:spMkLst>
            <pc:docMk/>
            <pc:sldMk cId="2858184420" sldId="442"/>
            <ac:spMk id="3" creationId="{8661AB79-82DF-43C8-A4D1-860C0F7B44F3}"/>
          </ac:spMkLst>
        </pc:spChg>
        <pc:spChg chg="add mod">
          <ac:chgData name="Thoren, Mark" userId="74a99d50-79cf-457f-968a-aa62ddb0fd95" providerId="ADAL" clId="{85FC6D4B-BC5A-4D05-A757-EA34D75D5239}" dt="2019-05-18T15:21:08.051" v="3412" actId="1076"/>
          <ac:spMkLst>
            <pc:docMk/>
            <pc:sldMk cId="2858184420" sldId="442"/>
            <ac:spMk id="11" creationId="{C22922E0-24E8-442B-A90D-B19B08A6FAF9}"/>
          </ac:spMkLst>
        </pc:spChg>
        <pc:picChg chg="mod">
          <ac:chgData name="Thoren, Mark" userId="74a99d50-79cf-457f-968a-aa62ddb0fd95" providerId="ADAL" clId="{85FC6D4B-BC5A-4D05-A757-EA34D75D5239}" dt="2019-05-18T15:19:48.233" v="3393" actId="1076"/>
          <ac:picMkLst>
            <pc:docMk/>
            <pc:sldMk cId="2858184420" sldId="442"/>
            <ac:picMk id="7" creationId="{F0E983EE-C263-4E16-8EBE-E42D94543E21}"/>
          </ac:picMkLst>
        </pc:picChg>
      </pc:sldChg>
      <pc:sldChg chg="addSp modSp">
        <pc:chgData name="Thoren, Mark" userId="74a99d50-79cf-457f-968a-aa62ddb0fd95" providerId="ADAL" clId="{85FC6D4B-BC5A-4D05-A757-EA34D75D5239}" dt="2019-05-18T15:57:40.107" v="3521" actId="14100"/>
        <pc:sldMkLst>
          <pc:docMk/>
          <pc:sldMk cId="2384042765" sldId="443"/>
        </pc:sldMkLst>
        <pc:spChg chg="mod">
          <ac:chgData name="Thoren, Mark" userId="74a99d50-79cf-457f-968a-aa62ddb0fd95" providerId="ADAL" clId="{85FC6D4B-BC5A-4D05-A757-EA34D75D5239}" dt="2019-05-18T15:57:31.138" v="3520" actId="1076"/>
          <ac:spMkLst>
            <pc:docMk/>
            <pc:sldMk cId="2384042765" sldId="443"/>
            <ac:spMk id="13" creationId="{F0DAECF0-86DB-45D5-8A44-64D48C4BAF9B}"/>
          </ac:spMkLst>
        </pc:spChg>
        <pc:spChg chg="add">
          <ac:chgData name="Thoren, Mark" userId="74a99d50-79cf-457f-968a-aa62ddb0fd95" providerId="ADAL" clId="{85FC6D4B-BC5A-4D05-A757-EA34D75D5239}" dt="2019-05-18T15:21:12.033" v="3413"/>
          <ac:spMkLst>
            <pc:docMk/>
            <pc:sldMk cId="2384042765" sldId="443"/>
            <ac:spMk id="21" creationId="{46637373-94E7-4D82-BEDC-EC4464E3802D}"/>
          </ac:spMkLst>
        </pc:spChg>
        <pc:spChg chg="add">
          <ac:chgData name="Thoren, Mark" userId="74a99d50-79cf-457f-968a-aa62ddb0fd95" providerId="ADAL" clId="{85FC6D4B-BC5A-4D05-A757-EA34D75D5239}" dt="2019-05-18T15:21:12.033" v="3413"/>
          <ac:spMkLst>
            <pc:docMk/>
            <pc:sldMk cId="2384042765" sldId="443"/>
            <ac:spMk id="22" creationId="{2F76F04C-AAE5-4F6B-8032-208B16A63A46}"/>
          </ac:spMkLst>
        </pc:spChg>
        <pc:spChg chg="mod">
          <ac:chgData name="Thoren, Mark" userId="74a99d50-79cf-457f-968a-aa62ddb0fd95" providerId="ADAL" clId="{85FC6D4B-BC5A-4D05-A757-EA34D75D5239}" dt="2019-05-18T15:57:23.636" v="3519" actId="20577"/>
          <ac:spMkLst>
            <pc:docMk/>
            <pc:sldMk cId="2384042765" sldId="443"/>
            <ac:spMk id="33" creationId="{89DCFFE7-3CF4-476F-BB94-D1ED46298983}"/>
          </ac:spMkLst>
        </pc:spChg>
        <pc:picChg chg="mod">
          <ac:chgData name="Thoren, Mark" userId="74a99d50-79cf-457f-968a-aa62ddb0fd95" providerId="ADAL" clId="{85FC6D4B-BC5A-4D05-A757-EA34D75D5239}" dt="2019-05-18T15:57:40.107" v="3521" actId="14100"/>
          <ac:picMkLst>
            <pc:docMk/>
            <pc:sldMk cId="2384042765" sldId="443"/>
            <ac:picMk id="9" creationId="{B813221E-E150-49E9-BA14-428C7BF43179}"/>
          </ac:picMkLst>
        </pc:picChg>
      </pc:sldChg>
      <pc:sldChg chg="modSp modNotesTx">
        <pc:chgData name="Thoren, Mark" userId="74a99d50-79cf-457f-968a-aa62ddb0fd95" providerId="ADAL" clId="{85FC6D4B-BC5A-4D05-A757-EA34D75D5239}" dt="2019-05-18T15:18:21.971" v="3228" actId="20577"/>
        <pc:sldMkLst>
          <pc:docMk/>
          <pc:sldMk cId="1502646083" sldId="447"/>
        </pc:sldMkLst>
        <pc:spChg chg="mod">
          <ac:chgData name="Thoren, Mark" userId="74a99d50-79cf-457f-968a-aa62ddb0fd95" providerId="ADAL" clId="{85FC6D4B-BC5A-4D05-A757-EA34D75D5239}" dt="2019-05-18T15:12:15.991" v="2282" actId="6549"/>
          <ac:spMkLst>
            <pc:docMk/>
            <pc:sldMk cId="1502646083" sldId="447"/>
            <ac:spMk id="2" creationId="{58032DA7-B5AF-430A-946E-8106B5B631CC}"/>
          </ac:spMkLst>
        </pc:spChg>
      </pc:sldChg>
      <pc:sldChg chg="addSp">
        <pc:chgData name="Thoren, Mark" userId="74a99d50-79cf-457f-968a-aa62ddb0fd95" providerId="ADAL" clId="{85FC6D4B-BC5A-4D05-A757-EA34D75D5239}" dt="2019-05-18T15:21:17.426" v="3414"/>
        <pc:sldMkLst>
          <pc:docMk/>
          <pc:sldMk cId="2319321850" sldId="450"/>
        </pc:sldMkLst>
        <pc:spChg chg="add">
          <ac:chgData name="Thoren, Mark" userId="74a99d50-79cf-457f-968a-aa62ddb0fd95" providerId="ADAL" clId="{85FC6D4B-BC5A-4D05-A757-EA34D75D5239}" dt="2019-05-18T15:21:17.426" v="3414"/>
          <ac:spMkLst>
            <pc:docMk/>
            <pc:sldMk cId="2319321850" sldId="450"/>
            <ac:spMk id="7" creationId="{497DCECA-A00C-48C6-858F-EE5B9647D656}"/>
          </ac:spMkLst>
        </pc:spChg>
        <pc:spChg chg="add">
          <ac:chgData name="Thoren, Mark" userId="74a99d50-79cf-457f-968a-aa62ddb0fd95" providerId="ADAL" clId="{85FC6D4B-BC5A-4D05-A757-EA34D75D5239}" dt="2019-05-18T15:21:17.426" v="3414"/>
          <ac:spMkLst>
            <pc:docMk/>
            <pc:sldMk cId="2319321850" sldId="450"/>
            <ac:spMk id="8" creationId="{46768C8E-277A-4B52-A613-C1AFED97EFDB}"/>
          </ac:spMkLst>
        </pc:spChg>
      </pc:sldChg>
      <pc:sldChg chg="addSp">
        <pc:chgData name="Thoren, Mark" userId="74a99d50-79cf-457f-968a-aa62ddb0fd95" providerId="ADAL" clId="{85FC6D4B-BC5A-4D05-A757-EA34D75D5239}" dt="2019-05-18T15:21:33.091" v="3416"/>
        <pc:sldMkLst>
          <pc:docMk/>
          <pc:sldMk cId="2504512618" sldId="451"/>
        </pc:sldMkLst>
        <pc:spChg chg="add">
          <ac:chgData name="Thoren, Mark" userId="74a99d50-79cf-457f-968a-aa62ddb0fd95" providerId="ADAL" clId="{85FC6D4B-BC5A-4D05-A757-EA34D75D5239}" dt="2019-05-18T15:21:33.091" v="3416"/>
          <ac:spMkLst>
            <pc:docMk/>
            <pc:sldMk cId="2504512618" sldId="451"/>
            <ac:spMk id="7" creationId="{41764623-4C23-446C-BE55-A0163C6CD725}"/>
          </ac:spMkLst>
        </pc:spChg>
        <pc:spChg chg="add">
          <ac:chgData name="Thoren, Mark" userId="74a99d50-79cf-457f-968a-aa62ddb0fd95" providerId="ADAL" clId="{85FC6D4B-BC5A-4D05-A757-EA34D75D5239}" dt="2019-05-18T15:21:33.091" v="3416"/>
          <ac:spMkLst>
            <pc:docMk/>
            <pc:sldMk cId="2504512618" sldId="451"/>
            <ac:spMk id="8" creationId="{BFB4ECEB-7844-4FF2-AE0D-F7056999D91C}"/>
          </ac:spMkLst>
        </pc:spChg>
      </pc:sldChg>
      <pc:sldChg chg="addSp delSp modSp modNotesTx">
        <pc:chgData name="Thoren, Mark" userId="74a99d50-79cf-457f-968a-aa62ddb0fd95" providerId="ADAL" clId="{85FC6D4B-BC5A-4D05-A757-EA34D75D5239}" dt="2019-05-18T15:19:14.012" v="3388" actId="20577"/>
        <pc:sldMkLst>
          <pc:docMk/>
          <pc:sldMk cId="2650126675" sldId="452"/>
        </pc:sldMkLst>
        <pc:spChg chg="mod">
          <ac:chgData name="Thoren, Mark" userId="74a99d50-79cf-457f-968a-aa62ddb0fd95" providerId="ADAL" clId="{85FC6D4B-BC5A-4D05-A757-EA34D75D5239}" dt="2019-05-18T14:55:26.472" v="497" actId="20577"/>
          <ac:spMkLst>
            <pc:docMk/>
            <pc:sldMk cId="2650126675" sldId="452"/>
            <ac:spMk id="2" creationId="{E1BD6B03-8BE4-4AD5-BD13-B0AEB692F82C}"/>
          </ac:spMkLst>
        </pc:spChg>
        <pc:spChg chg="del mod">
          <ac:chgData name="Thoren, Mark" userId="74a99d50-79cf-457f-968a-aa62ddb0fd95" providerId="ADAL" clId="{85FC6D4B-BC5A-4D05-A757-EA34D75D5239}" dt="2019-05-18T14:54:54.180" v="494" actId="478"/>
          <ac:spMkLst>
            <pc:docMk/>
            <pc:sldMk cId="2650126675" sldId="452"/>
            <ac:spMk id="3" creationId="{780D964A-4848-44CC-B500-C1010E53BC09}"/>
          </ac:spMkLst>
        </pc:spChg>
        <pc:spChg chg="add del mod">
          <ac:chgData name="Thoren, Mark" userId="74a99d50-79cf-457f-968a-aa62ddb0fd95" providerId="ADAL" clId="{85FC6D4B-BC5A-4D05-A757-EA34D75D5239}" dt="2019-05-18T14:56:32.248" v="613" actId="478"/>
          <ac:spMkLst>
            <pc:docMk/>
            <pc:sldMk cId="2650126675" sldId="452"/>
            <ac:spMk id="9" creationId="{63C0CBD6-2C8A-41E6-8398-0D30FA42FD70}"/>
          </ac:spMkLst>
        </pc:spChg>
        <pc:spChg chg="add mod">
          <ac:chgData name="Thoren, Mark" userId="74a99d50-79cf-457f-968a-aa62ddb0fd95" providerId="ADAL" clId="{85FC6D4B-BC5A-4D05-A757-EA34D75D5239}" dt="2019-05-18T14:59:51.824" v="877" actId="207"/>
          <ac:spMkLst>
            <pc:docMk/>
            <pc:sldMk cId="2650126675" sldId="452"/>
            <ac:spMk id="11" creationId="{16B1738D-D05F-4461-8DE8-C94B0B2B8ABD}"/>
          </ac:spMkLst>
        </pc:spChg>
        <pc:picChg chg="del mod">
          <ac:chgData name="Thoren, Mark" userId="74a99d50-79cf-457f-968a-aa62ddb0fd95" providerId="ADAL" clId="{85FC6D4B-BC5A-4D05-A757-EA34D75D5239}" dt="2019-05-18T14:54:36.109" v="490" actId="478"/>
          <ac:picMkLst>
            <pc:docMk/>
            <pc:sldMk cId="2650126675" sldId="452"/>
            <ac:picMk id="7" creationId="{76262D1A-78DB-4128-91E2-7A0299FC4457}"/>
          </ac:picMkLst>
        </pc:picChg>
        <pc:picChg chg="add mod">
          <ac:chgData name="Thoren, Mark" userId="74a99d50-79cf-457f-968a-aa62ddb0fd95" providerId="ADAL" clId="{85FC6D4B-BC5A-4D05-A757-EA34D75D5239}" dt="2019-05-18T15:00:02.469" v="878" actId="14100"/>
          <ac:picMkLst>
            <pc:docMk/>
            <pc:sldMk cId="2650126675" sldId="452"/>
            <ac:picMk id="8" creationId="{C81BFEDE-3BD2-4D57-AEEA-A20FECCC88DA}"/>
          </ac:picMkLst>
        </pc:pic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3"/>
          <p:cNvSpPr>
            <a:spLocks noGrp="1"/>
          </p:cNvSpPr>
          <p:nvPr>
            <p:ph type="ftr" sz="quarter" idx="2"/>
          </p:nvPr>
        </p:nvSpPr>
        <p:spPr>
          <a:xfrm>
            <a:off x="0" y="8829967"/>
            <a:ext cx="3037840" cy="464820"/>
          </a:xfrm>
          <a:prstGeom prst="rect">
            <a:avLst/>
          </a:prstGeom>
        </p:spPr>
        <p:txBody>
          <a:bodyPr vert="horz" lIns="93165" tIns="46583" rIns="93165" bIns="46583" rtlCol="0" anchor="ctr"/>
          <a:lstStyle>
            <a:lvl1pPr algn="l">
              <a:defRPr sz="1200"/>
            </a:lvl1pPr>
          </a:lstStyle>
          <a:p>
            <a:endParaRPr lang="en-US" sz="1000">
              <a:solidFill>
                <a:schemeClr val="bg1">
                  <a:lumMod val="50000"/>
                </a:schemeClr>
              </a:solidFill>
              <a:latin typeface="Arial" panose="020B0604020202020204" pitchFamily="34" charset="0"/>
              <a:cs typeface="Arial" panose="020B0604020202020204" pitchFamily="34" charset="0"/>
            </a:endParaRPr>
          </a:p>
        </p:txBody>
      </p:sp>
      <p:sp>
        <p:nvSpPr>
          <p:cNvPr id="12" name="Slide Number Placeholder 4"/>
          <p:cNvSpPr>
            <a:spLocks noGrp="1"/>
          </p:cNvSpPr>
          <p:nvPr>
            <p:ph type="sldNum" sz="quarter" idx="3"/>
          </p:nvPr>
        </p:nvSpPr>
        <p:spPr>
          <a:xfrm>
            <a:off x="6597446" y="8829967"/>
            <a:ext cx="411333" cy="464820"/>
          </a:xfrm>
          <a:prstGeom prst="rect">
            <a:avLst/>
          </a:prstGeom>
        </p:spPr>
        <p:txBody>
          <a:bodyPr vert="horz" lIns="93165" tIns="46583" rIns="93165" bIns="46583" rtlCol="0" anchor="ctr"/>
          <a:lstStyle>
            <a:lvl1pPr algn="r">
              <a:defRPr sz="1200"/>
            </a:lvl1pPr>
          </a:lstStyle>
          <a:p>
            <a:fld id="{013FF889-DBB5-E540-8E75-47BFCA628842}" type="slidenum">
              <a:rPr lang="en-US" b="1" smtClean="0">
                <a:solidFill>
                  <a:schemeClr val="bg1">
                    <a:lumMod val="50000"/>
                  </a:schemeClr>
                </a:solidFill>
                <a:latin typeface="Arial" panose="020B0604020202020204" pitchFamily="34" charset="0"/>
                <a:cs typeface="Arial" panose="020B0604020202020204" pitchFamily="34" charset="0"/>
              </a:rPr>
              <a:t>‹#›</a:t>
            </a:fld>
            <a:endParaRPr lang="en-US" b="1">
              <a:solidFill>
                <a:schemeClr val="bg1">
                  <a:lumMod val="50000"/>
                </a:schemeClr>
              </a:solidFill>
              <a:latin typeface="Arial" panose="020B0604020202020204" pitchFamily="34" charset="0"/>
              <a:cs typeface="Arial" panose="020B0604020202020204" pitchFamily="34" charset="0"/>
            </a:endParaRPr>
          </a:p>
        </p:txBody>
      </p:sp>
      <p:sp>
        <p:nvSpPr>
          <p:cNvPr id="13" name="Header Placeholder 1"/>
          <p:cNvSpPr>
            <a:spLocks noGrp="1"/>
          </p:cNvSpPr>
          <p:nvPr>
            <p:ph type="hdr" sz="quarter"/>
          </p:nvPr>
        </p:nvSpPr>
        <p:spPr>
          <a:xfrm>
            <a:off x="1676234" y="108614"/>
            <a:ext cx="4282113" cy="464820"/>
          </a:xfrm>
          <a:prstGeom prst="rect">
            <a:avLst/>
          </a:prstGeom>
        </p:spPr>
        <p:txBody>
          <a:bodyPr vert="horz" lIns="93165" tIns="0" rIns="93165" bIns="0" rtlCol="0" anchor="t"/>
          <a:lstStyle>
            <a:lvl1pPr algn="l">
              <a:defRPr sz="1200"/>
            </a:lvl1pPr>
          </a:lstStyle>
          <a:p>
            <a:endParaRPr lang="en-US" sz="1000" b="1" dirty="0">
              <a:solidFill>
                <a:schemeClr val="bg1">
                  <a:lumMod val="50000"/>
                </a:schemeClr>
              </a:solidFill>
              <a:latin typeface="Arial" panose="020B0604020202020204" pitchFamily="34" charset="0"/>
              <a:cs typeface="Arial" panose="020B0604020202020204" pitchFamily="34" charset="0"/>
            </a:endParaRPr>
          </a:p>
        </p:txBody>
      </p:sp>
      <p:sp>
        <p:nvSpPr>
          <p:cNvPr id="14" name="Date Placeholder 2"/>
          <p:cNvSpPr>
            <a:spLocks noGrp="1"/>
          </p:cNvSpPr>
          <p:nvPr>
            <p:ph type="dt" sz="quarter" idx="1"/>
          </p:nvPr>
        </p:nvSpPr>
        <p:spPr>
          <a:xfrm>
            <a:off x="6056672" y="108614"/>
            <a:ext cx="952107" cy="464820"/>
          </a:xfrm>
          <a:prstGeom prst="rect">
            <a:avLst/>
          </a:prstGeom>
        </p:spPr>
        <p:txBody>
          <a:bodyPr vert="horz" lIns="93165" tIns="0" rIns="93165" bIns="0" rtlCol="0" anchor="t"/>
          <a:lstStyle>
            <a:lvl1pPr algn="r">
              <a:defRPr sz="1200"/>
            </a:lvl1pPr>
          </a:lstStyle>
          <a:p>
            <a:fld id="{2C2AD557-2032-D74A-B281-F0540E660787}" type="datetimeFigureOut">
              <a:rPr lang="en-US" sz="1000">
                <a:solidFill>
                  <a:schemeClr val="bg1">
                    <a:lumMod val="50000"/>
                  </a:schemeClr>
                </a:solidFill>
                <a:latin typeface="Arial" panose="020B0604020202020204" pitchFamily="34" charset="0"/>
                <a:cs typeface="Arial" panose="020B0604020202020204" pitchFamily="34" charset="0"/>
              </a:rPr>
              <a:t>5/18/2019</a:t>
            </a:fld>
            <a:endParaRPr lang="en-US" sz="100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9551" y="108613"/>
            <a:ext cx="1323726" cy="535440"/>
          </a:xfrm>
          <a:prstGeom prst="rect">
            <a:avLst/>
          </a:prstGeom>
          <a:noFill/>
          <a:ln>
            <a:noFill/>
          </a:ln>
        </p:spPr>
      </p:pic>
    </p:spTree>
    <p:extLst>
      <p:ext uri="{BB962C8B-B14F-4D97-AF65-F5344CB8AC3E}">
        <p14:creationId xmlns:p14="http://schemas.microsoft.com/office/powerpoint/2010/main" val="4931346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06400" y="815975"/>
            <a:ext cx="6197600" cy="3486150"/>
          </a:xfrm>
          <a:prstGeom prst="rect">
            <a:avLst/>
          </a:prstGeom>
          <a:noFill/>
          <a:ln w="12700">
            <a:solidFill>
              <a:prstClr val="black"/>
            </a:solidFill>
          </a:ln>
        </p:spPr>
        <p:txBody>
          <a:bodyPr vert="horz" lIns="93165" tIns="46583" rIns="93165" bIns="46583" rtlCol="0" anchor="ctr"/>
          <a:lstStyle/>
          <a:p>
            <a:endParaRPr lang="en-US"/>
          </a:p>
        </p:txBody>
      </p:sp>
      <p:sp>
        <p:nvSpPr>
          <p:cNvPr id="11" name="Notes Placeholder 4"/>
          <p:cNvSpPr>
            <a:spLocks noGrp="1"/>
          </p:cNvSpPr>
          <p:nvPr>
            <p:ph type="body" sz="quarter" idx="3"/>
          </p:nvPr>
        </p:nvSpPr>
        <p:spPr>
          <a:xfrm>
            <a:off x="701040" y="4415791"/>
            <a:ext cx="5608320" cy="4183380"/>
          </a:xfrm>
          <a:prstGeom prst="rect">
            <a:avLst/>
          </a:prstGeom>
        </p:spPr>
        <p:txBody>
          <a:bodyPr vert="horz" lIns="93165" tIns="46583" rIns="93165" bIns="46583" rtlCol="0"/>
          <a:lstStyle/>
          <a:p>
            <a:pPr marL="171427" marR="0" lvl="0" indent="-171427" algn="l" defTabSz="914281" rtl="0" eaLnBrk="1" fontAlgn="auto" latinLnBrk="0" hangingPunct="1">
              <a:lnSpc>
                <a:spcPct val="100000"/>
              </a:lnSpc>
              <a:spcBef>
                <a:spcPts val="0"/>
              </a:spcBef>
              <a:spcAft>
                <a:spcPts val="0"/>
              </a:spcAft>
              <a:buClr>
                <a:srgbClr val="1F497D"/>
              </a:buClr>
              <a:buSzPct val="75000"/>
              <a:buFont typeface="Wingdings 3" panose="05040102010807070707" pitchFamily="18" charset="2"/>
              <a:buChar char="u"/>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Click to edit master text styles</a:t>
            </a:r>
          </a:p>
          <a:p>
            <a:pPr marL="344443" marR="0" lvl="1"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Second level</a:t>
            </a:r>
          </a:p>
          <a:p>
            <a:pPr marL="511109" marR="0" lvl="2"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Third level</a:t>
            </a:r>
          </a:p>
          <a:p>
            <a:pPr marL="688885" marR="0" lvl="3"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Fourth level</a:t>
            </a:r>
          </a:p>
          <a:p>
            <a:pPr marL="855552" marR="0" lvl="4" indent="-171427" algn="l" defTabSz="914281"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a:pPr>
            <a:r>
              <a:rPr kumimoji="0" lang="en-US" sz="1200" b="0" i="0" u="none" strike="noStrike" kern="1200" cap="none" spc="0" normalizeH="0" baseline="0" noProof="0" dirty="0">
                <a:ln>
                  <a:noFill/>
                </a:ln>
                <a:solidFill>
                  <a:prstClr val="black">
                    <a:lumMod val="50000"/>
                    <a:lumOff val="50000"/>
                  </a:prstClr>
                </a:solidFill>
                <a:effectLst/>
                <a:uLnTx/>
                <a:uFillTx/>
                <a:latin typeface="Arial" panose="020B0604020202020204" pitchFamily="34" charset="0"/>
                <a:ea typeface="+mn-ea"/>
                <a:cs typeface="Arial" panose="020B0604020202020204" pitchFamily="34" charset="0"/>
              </a:rPr>
              <a:t>Fifth level</a:t>
            </a:r>
          </a:p>
        </p:txBody>
      </p:sp>
      <p:sp>
        <p:nvSpPr>
          <p:cNvPr id="12" name="Footer Placeholder 5"/>
          <p:cNvSpPr>
            <a:spLocks noGrp="1"/>
          </p:cNvSpPr>
          <p:nvPr>
            <p:ph type="ftr" sz="quarter" idx="4"/>
          </p:nvPr>
        </p:nvSpPr>
        <p:spPr>
          <a:xfrm>
            <a:off x="0" y="8829967"/>
            <a:ext cx="3037840" cy="464820"/>
          </a:xfrm>
          <a:prstGeom prst="rect">
            <a:avLst/>
          </a:prstGeom>
        </p:spPr>
        <p:txBody>
          <a:bodyPr vert="horz" lIns="93165" tIns="46583" rIns="93165" bIns="46583" rtlCol="0" anchor="ctr"/>
          <a:lstStyle>
            <a:lvl1pPr algn="l">
              <a:defRPr sz="1000">
                <a:latin typeface="Arial" panose="020B0604020202020204" pitchFamily="34" charset="0"/>
                <a:cs typeface="Arial" panose="020B0604020202020204" pitchFamily="34" charset="0"/>
              </a:defRPr>
            </a:lvl1pPr>
          </a:lstStyle>
          <a:p>
            <a:r>
              <a:rPr lang="en-US" i="1" dirty="0">
                <a:solidFill>
                  <a:srgbClr val="FFFFFF">
                    <a:lumMod val="65000"/>
                  </a:srgbClr>
                </a:solidFill>
              </a:rPr>
              <a:t>Footer</a:t>
            </a:r>
          </a:p>
        </p:txBody>
      </p:sp>
      <p:sp>
        <p:nvSpPr>
          <p:cNvPr id="13" name="Slide Number Placeholder 6"/>
          <p:cNvSpPr>
            <a:spLocks noGrp="1"/>
          </p:cNvSpPr>
          <p:nvPr>
            <p:ph type="sldNum" sz="quarter" idx="5"/>
          </p:nvPr>
        </p:nvSpPr>
        <p:spPr>
          <a:xfrm>
            <a:off x="6309360" y="8829967"/>
            <a:ext cx="699418" cy="464820"/>
          </a:xfrm>
          <a:prstGeom prst="rect">
            <a:avLst/>
          </a:prstGeom>
        </p:spPr>
        <p:txBody>
          <a:bodyPr vert="horz" lIns="93165" tIns="46583" rIns="93165" bIns="46583" rtlCol="0" anchor="ctr"/>
          <a:lstStyle>
            <a:lvl1pPr algn="r">
              <a:defRPr sz="1000" b="1">
                <a:solidFill>
                  <a:schemeClr val="tx1">
                    <a:lumMod val="50000"/>
                    <a:lumOff val="50000"/>
                  </a:schemeClr>
                </a:solidFill>
                <a:latin typeface="Arial" panose="020B0604020202020204" pitchFamily="34" charset="0"/>
                <a:cs typeface="Arial" panose="020B0604020202020204" pitchFamily="34" charset="0"/>
              </a:defRPr>
            </a:lvl1pPr>
          </a:lstStyle>
          <a:p>
            <a:fld id="{900B8651-D313-4300-801F-836567026953}" type="slidenum">
              <a:rPr lang="en-US" smtClean="0"/>
              <a:pPr/>
              <a:t>‹#›</a:t>
            </a:fld>
            <a:endParaRPr lang="en-US" dirty="0"/>
          </a:p>
        </p:txBody>
      </p:sp>
      <p:sp>
        <p:nvSpPr>
          <p:cNvPr id="8" name="Header Placeholder 1"/>
          <p:cNvSpPr>
            <a:spLocks noGrp="1"/>
          </p:cNvSpPr>
          <p:nvPr>
            <p:ph type="hdr" sz="quarter"/>
          </p:nvPr>
        </p:nvSpPr>
        <p:spPr>
          <a:xfrm>
            <a:off x="1676234" y="108614"/>
            <a:ext cx="4282113" cy="464820"/>
          </a:xfrm>
          <a:prstGeom prst="rect">
            <a:avLst/>
          </a:prstGeom>
        </p:spPr>
        <p:txBody>
          <a:bodyPr vert="horz" lIns="93165" tIns="0" rIns="93165" bIns="0" rtlCol="0" anchor="t"/>
          <a:lstStyle>
            <a:lvl1pPr algn="l">
              <a:defRPr sz="1200"/>
            </a:lvl1pPr>
          </a:lstStyle>
          <a:p>
            <a:endParaRPr lang="en-US" sz="1000" b="1" dirty="0">
              <a:solidFill>
                <a:schemeClr val="bg1">
                  <a:lumMod val="50000"/>
                </a:schemeClr>
              </a:solidFill>
              <a:latin typeface="Arial" panose="020B0604020202020204" pitchFamily="34" charset="0"/>
              <a:cs typeface="Arial" panose="020B0604020202020204" pitchFamily="34" charset="0"/>
            </a:endParaRPr>
          </a:p>
        </p:txBody>
      </p:sp>
      <p:sp>
        <p:nvSpPr>
          <p:cNvPr id="14" name="Date Placeholder 2"/>
          <p:cNvSpPr>
            <a:spLocks noGrp="1"/>
          </p:cNvSpPr>
          <p:nvPr>
            <p:ph type="dt" sz="quarter" idx="1"/>
          </p:nvPr>
        </p:nvSpPr>
        <p:spPr>
          <a:xfrm>
            <a:off x="6056672" y="108614"/>
            <a:ext cx="952107" cy="464820"/>
          </a:xfrm>
          <a:prstGeom prst="rect">
            <a:avLst/>
          </a:prstGeom>
        </p:spPr>
        <p:txBody>
          <a:bodyPr vert="horz" lIns="93165" tIns="0" rIns="93165" bIns="0" rtlCol="0" anchor="t"/>
          <a:lstStyle>
            <a:lvl1pPr algn="r">
              <a:defRPr sz="1200"/>
            </a:lvl1pPr>
          </a:lstStyle>
          <a:p>
            <a:fld id="{2C2AD557-2032-D74A-B281-F0540E660787}" type="datetimeFigureOut">
              <a:rPr lang="en-US" sz="1000" smtClean="0">
                <a:solidFill>
                  <a:schemeClr val="bg1">
                    <a:lumMod val="50000"/>
                  </a:schemeClr>
                </a:solidFill>
                <a:latin typeface="Arial" panose="020B0604020202020204" pitchFamily="34" charset="0"/>
                <a:cs typeface="Arial" panose="020B0604020202020204" pitchFamily="34" charset="0"/>
              </a:rPr>
              <a:t>5/18/2019</a:t>
            </a:fld>
            <a:endParaRPr lang="en-US" sz="1000">
              <a:solidFill>
                <a:schemeClr val="bg1">
                  <a:lumMod val="50000"/>
                </a:schemeClr>
              </a:solidFill>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551" y="108613"/>
            <a:ext cx="1323726" cy="535440"/>
          </a:xfrm>
          <a:prstGeom prst="rect">
            <a:avLst/>
          </a:prstGeom>
          <a:noFill/>
          <a:ln>
            <a:noFill/>
          </a:ln>
        </p:spPr>
      </p:pic>
    </p:spTree>
    <p:extLst>
      <p:ext uri="{BB962C8B-B14F-4D97-AF65-F5344CB8AC3E}">
        <p14:creationId xmlns:p14="http://schemas.microsoft.com/office/powerpoint/2010/main" val="3561389954"/>
      </p:ext>
    </p:extLst>
  </p:cSld>
  <p:clrMap bg1="lt1" tx1="dk1" bg2="lt2" tx2="dk2" accent1="accent1" accent2="accent2" accent3="accent3" accent4="accent4" accent5="accent5" accent6="accent6" hlink="hlink" folHlink="folHlink"/>
  <p:hf hdr="0" ftr="0" dt="0"/>
  <p:notesStyle>
    <a:lvl1pPr marL="171450" marR="0" indent="-171450" algn="l" defTabSz="914400" rtl="0" eaLnBrk="1" fontAlgn="auto" latinLnBrk="0" hangingPunct="1">
      <a:lnSpc>
        <a:spcPct val="100000"/>
      </a:lnSpc>
      <a:spcBef>
        <a:spcPts val="0"/>
      </a:spcBef>
      <a:spcAft>
        <a:spcPts val="0"/>
      </a:spcAft>
      <a:buClr>
        <a:srgbClr val="1F497D"/>
      </a:buClr>
      <a:buSzPct val="75000"/>
      <a:buFont typeface="Wingdings 3" panose="05040102010807070707" pitchFamily="18" charset="2"/>
      <a:buChar char="u"/>
      <a:tabLst/>
      <a:defRPr sz="1200" kern="1200">
        <a:solidFill>
          <a:schemeClr val="tx1"/>
        </a:solidFill>
        <a:latin typeface="+mn-lt"/>
        <a:ea typeface="+mn-ea"/>
        <a:cs typeface="+mn-cs"/>
      </a:defRPr>
    </a:lvl1pPr>
    <a:lvl2pPr marL="344488"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2pPr>
    <a:lvl3pPr marL="511175"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3pPr>
    <a:lvl4pPr marL="688975"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4pPr>
    <a:lvl5pPr marL="855663" marR="0" indent="-171450" algn="l" defTabSz="914400" rtl="0" eaLnBrk="1" fontAlgn="auto" latinLnBrk="0" hangingPunct="1">
      <a:lnSpc>
        <a:spcPct val="100000"/>
      </a:lnSpc>
      <a:spcBef>
        <a:spcPts val="0"/>
      </a:spcBef>
      <a:spcAft>
        <a:spcPts val="0"/>
      </a:spcAft>
      <a:buClr>
        <a:srgbClr val="1F497D"/>
      </a:buClr>
      <a:buSzPct val="100000"/>
      <a:buFont typeface="Wingdings" panose="05000000000000000000" pitchFamily="2" charset="2"/>
      <a:buChar char="§"/>
      <a:tabLs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r>
              <a:rPr lang="en-US" dirty="0"/>
              <a:t>10/7/2018</a:t>
            </a:r>
          </a:p>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1</a:t>
            </a:fld>
            <a:endParaRPr lang="en-US" dirty="0"/>
          </a:p>
        </p:txBody>
      </p:sp>
    </p:spTree>
    <p:extLst>
      <p:ext uri="{BB962C8B-B14F-4D97-AF65-F5344CB8AC3E}">
        <p14:creationId xmlns:p14="http://schemas.microsoft.com/office/powerpoint/2010/main" val="1361289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experiment to demonstrate the increased cooling efficiency of a high-emissivity heat sink.</a:t>
            </a:r>
          </a:p>
        </p:txBody>
      </p:sp>
      <p:sp>
        <p:nvSpPr>
          <p:cNvPr id="4" name="Slide Number Placeholder 3"/>
          <p:cNvSpPr>
            <a:spLocks noGrp="1"/>
          </p:cNvSpPr>
          <p:nvPr>
            <p:ph type="sldNum" sz="quarter" idx="10"/>
          </p:nvPr>
        </p:nvSpPr>
        <p:spPr/>
        <p:txBody>
          <a:bodyPr/>
          <a:lstStyle/>
          <a:p>
            <a:fld id="{900B8651-D313-4300-801F-836567026953}" type="slidenum">
              <a:rPr lang="en-US" smtClean="0"/>
              <a:pPr/>
              <a:t>16</a:t>
            </a:fld>
            <a:endParaRPr lang="en-US" dirty="0"/>
          </a:p>
        </p:txBody>
      </p:sp>
    </p:spTree>
    <p:extLst>
      <p:ext uri="{BB962C8B-B14F-4D97-AF65-F5344CB8AC3E}">
        <p14:creationId xmlns:p14="http://schemas.microsoft.com/office/powerpoint/2010/main" val="2517824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experiment run in a vacuum!</a:t>
            </a:r>
          </a:p>
        </p:txBody>
      </p:sp>
      <p:sp>
        <p:nvSpPr>
          <p:cNvPr id="4" name="Slide Number Placeholder 3"/>
          <p:cNvSpPr>
            <a:spLocks noGrp="1"/>
          </p:cNvSpPr>
          <p:nvPr>
            <p:ph type="sldNum" sz="quarter" idx="10"/>
          </p:nvPr>
        </p:nvSpPr>
        <p:spPr/>
        <p:txBody>
          <a:bodyPr/>
          <a:lstStyle/>
          <a:p>
            <a:fld id="{900B8651-D313-4300-801F-836567026953}" type="slidenum">
              <a:rPr lang="en-US" smtClean="0"/>
              <a:pPr/>
              <a:t>17</a:t>
            </a:fld>
            <a:endParaRPr lang="en-US" dirty="0"/>
          </a:p>
        </p:txBody>
      </p:sp>
    </p:spTree>
    <p:extLst>
      <p:ext uri="{BB962C8B-B14F-4D97-AF65-F5344CB8AC3E}">
        <p14:creationId xmlns:p14="http://schemas.microsoft.com/office/powerpoint/2010/main" val="487892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0B8651-D313-4300-801F-836567026953}" type="slidenum">
              <a:rPr lang="en-US" smtClean="0"/>
              <a:pPr/>
              <a:t>25</a:t>
            </a:fld>
            <a:endParaRPr lang="en-US" dirty="0"/>
          </a:p>
        </p:txBody>
      </p:sp>
    </p:spTree>
    <p:extLst>
      <p:ext uri="{BB962C8B-B14F-4D97-AF65-F5344CB8AC3E}">
        <p14:creationId xmlns:p14="http://schemas.microsoft.com/office/powerpoint/2010/main" val="2129850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a:xfrm>
            <a:off x="701040" y="4415791"/>
            <a:ext cx="5608320" cy="4183380"/>
          </a:xfrm>
          <a:prstGeom prst="rect">
            <a:avLst/>
          </a:prstGeom>
        </p:spPr>
        <p:txBody>
          <a:bodyPr/>
          <a:lstStyle/>
          <a:p>
            <a:pPr marL="0" indent="0">
              <a:buNone/>
            </a:pPr>
            <a:endParaRPr lang="en-US" dirty="0"/>
          </a:p>
        </p:txBody>
      </p:sp>
      <p:sp>
        <p:nvSpPr>
          <p:cNvPr id="4" name="Slide Number Placeholder 3"/>
          <p:cNvSpPr>
            <a:spLocks noGrp="1"/>
          </p:cNvSpPr>
          <p:nvPr>
            <p:ph type="sldNum" sz="quarter" idx="10"/>
          </p:nvPr>
        </p:nvSpPr>
        <p:spPr>
          <a:xfrm>
            <a:off x="3970939" y="8829967"/>
            <a:ext cx="3037840" cy="464820"/>
          </a:xfrm>
          <a:prstGeom prst="rect">
            <a:avLst/>
          </a:prstGeom>
        </p:spPr>
        <p:txBody>
          <a:bodyPr/>
          <a:lstStyle/>
          <a:p>
            <a:fld id="{900B8651-D313-4300-801F-836567026953}" type="slidenum">
              <a:rPr lang="en-US" smtClean="0"/>
              <a:t>2</a:t>
            </a:fld>
            <a:endParaRPr lang="en-US"/>
          </a:p>
        </p:txBody>
      </p:sp>
    </p:spTree>
    <p:extLst>
      <p:ext uri="{BB962C8B-B14F-4D97-AF65-F5344CB8AC3E}">
        <p14:creationId xmlns:p14="http://schemas.microsoft.com/office/powerpoint/2010/main" val="3247628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lab is pretty straightforward, but there are some things that it’s beneficial to do ahead of time. The LT3080 leads fit into the breadboard more easily if they are twisted 90 degrees, so doing this ahead of time will save time in the classroom.</a:t>
            </a:r>
          </a:p>
          <a:p>
            <a:r>
              <a:rPr lang="en-US" dirty="0"/>
              <a:t>Similar with the temperature sensors – they can be glued to the LT3080, leads facing up, ahead of time. There are a couple of ways to make connections to the sensor, since it isn’t plugged into the breadboard. The preferred method would be to solder thin (&gt;26 gauge) stranded wire to the terminals as shown, then cover with heat-shrink tubing. But this takes time. Another method would be to sacrifice a couple of breadboard leads, cutting off the pin, stripping wire, and twisting around the sensor leads. BUT… figure this out ahead of time, for sure!</a:t>
            </a:r>
          </a:p>
        </p:txBody>
      </p:sp>
      <p:sp>
        <p:nvSpPr>
          <p:cNvPr id="4" name="Slide Number Placeholder 3"/>
          <p:cNvSpPr>
            <a:spLocks noGrp="1"/>
          </p:cNvSpPr>
          <p:nvPr>
            <p:ph type="sldNum" sz="quarter" idx="5"/>
          </p:nvPr>
        </p:nvSpPr>
        <p:spPr/>
        <p:txBody>
          <a:bodyPr/>
          <a:lstStyle/>
          <a:p>
            <a:fld id="{900B8651-D313-4300-801F-836567026953}" type="slidenum">
              <a:rPr lang="en-US" smtClean="0"/>
              <a:pPr/>
              <a:t>3</a:t>
            </a:fld>
            <a:endParaRPr lang="en-US" dirty="0"/>
          </a:p>
        </p:txBody>
      </p:sp>
    </p:spTree>
    <p:extLst>
      <p:ext uri="{BB962C8B-B14F-4D97-AF65-F5344CB8AC3E}">
        <p14:creationId xmlns:p14="http://schemas.microsoft.com/office/powerpoint/2010/main" val="502898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r>
              <a:rPr lang="en-US" dirty="0"/>
              <a:t>https://www.electronicsweekly.com/news/products/analog/efficiency-can-be-misleading-says-ltcs-bob-dobkin-2011-10/</a:t>
            </a:r>
          </a:p>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5</a:t>
            </a:fld>
            <a:endParaRPr lang="en-US" dirty="0"/>
          </a:p>
        </p:txBody>
      </p:sp>
    </p:spTree>
    <p:extLst>
      <p:ext uri="{BB962C8B-B14F-4D97-AF65-F5344CB8AC3E}">
        <p14:creationId xmlns:p14="http://schemas.microsoft.com/office/powerpoint/2010/main" val="3415549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10</a:t>
            </a:fld>
            <a:endParaRPr lang="en-US" dirty="0"/>
          </a:p>
        </p:txBody>
      </p:sp>
    </p:spTree>
    <p:extLst>
      <p:ext uri="{BB962C8B-B14F-4D97-AF65-F5344CB8AC3E}">
        <p14:creationId xmlns:p14="http://schemas.microsoft.com/office/powerpoint/2010/main" val="3104349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00B8651-D313-4300-801F-836567026953}" type="slidenum">
              <a:rPr lang="en-US" smtClean="0"/>
              <a:pPr/>
              <a:t>11</a:t>
            </a:fld>
            <a:endParaRPr lang="en-US" dirty="0"/>
          </a:p>
        </p:txBody>
      </p:sp>
    </p:spTree>
    <p:extLst>
      <p:ext uri="{BB962C8B-B14F-4D97-AF65-F5344CB8AC3E}">
        <p14:creationId xmlns:p14="http://schemas.microsoft.com/office/powerpoint/2010/main" val="2103573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814388"/>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0B8651-D313-4300-801F-836567026953}" type="slidenum">
              <a:rPr lang="en-US" smtClean="0"/>
              <a:pPr/>
              <a:t>13</a:t>
            </a:fld>
            <a:endParaRPr lang="en-US" dirty="0"/>
          </a:p>
        </p:txBody>
      </p:sp>
    </p:spTree>
    <p:extLst>
      <p:ext uri="{BB962C8B-B14F-4D97-AF65-F5344CB8AC3E}">
        <p14:creationId xmlns:p14="http://schemas.microsoft.com/office/powerpoint/2010/main" val="242041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slope of the still-air line is essentially theta-CA. But why does it flatten out? Two reasons:</a:t>
            </a:r>
          </a:p>
          <a:p>
            <a:pPr lvl="1"/>
            <a:r>
              <a:rPr lang="en-US" dirty="0"/>
              <a:t>Stefan–Boltzmann law – radiation heat loss is proportional to the FOURTH POWER of absolute temperature – as the temperature of the (black, high-emissivity) heat sink increases, it loses more heat via radiation.</a:t>
            </a:r>
          </a:p>
          <a:p>
            <a:pPr lvl="1"/>
            <a:r>
              <a:rPr lang="en-US" dirty="0"/>
              <a:t>As the air around the heat sink heats up, it begins to move (free convection.) The slots form little “chimneys”, stimulating airflow. You will notice that heat sinks on equipment will nearly always be placed in a VERTICAL orientation, for this reason.</a:t>
            </a:r>
          </a:p>
          <a:p>
            <a:pPr lvl="0"/>
            <a:r>
              <a:rPr lang="en-US" dirty="0"/>
              <a:t>For the forced-convection line, does higher airspeed always equal better cooling? (See next slide for answer…)</a:t>
            </a:r>
          </a:p>
        </p:txBody>
      </p:sp>
      <p:sp>
        <p:nvSpPr>
          <p:cNvPr id="4" name="Slide Number Placeholder 3"/>
          <p:cNvSpPr>
            <a:spLocks noGrp="1"/>
          </p:cNvSpPr>
          <p:nvPr>
            <p:ph type="sldNum" sz="quarter" idx="5"/>
          </p:nvPr>
        </p:nvSpPr>
        <p:spPr/>
        <p:txBody>
          <a:bodyPr/>
          <a:lstStyle/>
          <a:p>
            <a:fld id="{900B8651-D313-4300-801F-836567026953}" type="slidenum">
              <a:rPr lang="en-US" smtClean="0"/>
              <a:pPr/>
              <a:t>14</a:t>
            </a:fld>
            <a:endParaRPr lang="en-US" dirty="0"/>
          </a:p>
        </p:txBody>
      </p:sp>
    </p:spTree>
    <p:extLst>
      <p:ext uri="{BB962C8B-B14F-4D97-AF65-F5344CB8AC3E}">
        <p14:creationId xmlns:p14="http://schemas.microsoft.com/office/powerpoint/2010/main" val="23260820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at Mach 3 </a:t>
            </a:r>
            <a:r>
              <a:rPr lang="en-US" dirty="0">
                <a:sym typeface="Wingdings" panose="05000000000000000000" pitchFamily="2" charset="2"/>
              </a:rPr>
              <a:t></a:t>
            </a:r>
            <a:endParaRPr lang="en-US" dirty="0"/>
          </a:p>
        </p:txBody>
      </p:sp>
      <p:sp>
        <p:nvSpPr>
          <p:cNvPr id="4" name="Slide Number Placeholder 3"/>
          <p:cNvSpPr>
            <a:spLocks noGrp="1"/>
          </p:cNvSpPr>
          <p:nvPr>
            <p:ph type="sldNum" sz="quarter" idx="5"/>
          </p:nvPr>
        </p:nvSpPr>
        <p:spPr/>
        <p:txBody>
          <a:bodyPr/>
          <a:lstStyle/>
          <a:p>
            <a:fld id="{900B8651-D313-4300-801F-836567026953}" type="slidenum">
              <a:rPr lang="en-US" smtClean="0"/>
              <a:pPr/>
              <a:t>15</a:t>
            </a:fld>
            <a:endParaRPr lang="en-US" dirty="0"/>
          </a:p>
        </p:txBody>
      </p:sp>
    </p:spTree>
    <p:extLst>
      <p:ext uri="{BB962C8B-B14F-4D97-AF65-F5344CB8AC3E}">
        <p14:creationId xmlns:p14="http://schemas.microsoft.com/office/powerpoint/2010/main" val="881288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p:cNvSpPr/>
          <p:nvPr userDrawn="1"/>
        </p:nvSpPr>
        <p:spPr>
          <a:xfrm>
            <a:off x="3048" y="4504245"/>
            <a:ext cx="12188952" cy="2353755"/>
          </a:xfrm>
          <a:prstGeom prst="rect">
            <a:avLst/>
          </a:prstGeom>
          <a:gradFill flip="none" rotWithShape="1">
            <a:gsLst>
              <a:gs pos="0">
                <a:srgbClr val="000000">
                  <a:alpha val="80000"/>
                </a:srgb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0"/>
            <a:ext cx="6269563" cy="6858000"/>
          </a:xfrm>
          <a:prstGeom prst="rect">
            <a:avLst/>
          </a:prstGeom>
          <a:gradFill flip="none" rotWithShape="1">
            <a:gsLst>
              <a:gs pos="20000">
                <a:schemeClr val="accent2"/>
              </a:gs>
              <a:gs pos="100000">
                <a:schemeClr val="accent2">
                  <a:alpha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0" name="Picture 9"/>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355602" y="269835"/>
            <a:ext cx="1693715" cy="685715"/>
          </a:xfrm>
          <a:prstGeom prst="rect">
            <a:avLst/>
          </a:prstGeom>
        </p:spPr>
      </p:pic>
      <p:sp>
        <p:nvSpPr>
          <p:cNvPr id="12" name="Text Placeholder 8"/>
          <p:cNvSpPr>
            <a:spLocks noGrp="1"/>
          </p:cNvSpPr>
          <p:nvPr>
            <p:ph type="body" sz="quarter" idx="13" hasCustomPrompt="1"/>
          </p:nvPr>
        </p:nvSpPr>
        <p:spPr>
          <a:xfrm>
            <a:off x="355601" y="4124326"/>
            <a:ext cx="5526617" cy="1857375"/>
          </a:xfrm>
          <a:prstGeom prst="rect">
            <a:avLst/>
          </a:prstGeom>
        </p:spPr>
        <p:txBody>
          <a:bodyPr lIns="0" tIns="0" rIns="0" bIns="0"/>
          <a:lstStyle>
            <a:lvl1pPr marL="342900" indent="-342900">
              <a:buNone/>
              <a:defRPr lang="en-US" sz="1500" i="0" kern="1200" cap="all" baseline="0" dirty="0" smtClean="0">
                <a:solidFill>
                  <a:schemeClr val="bg1"/>
                </a:solidFill>
                <a:latin typeface="+mn-lt"/>
                <a:ea typeface="+mn-ea"/>
                <a:cs typeface="+mn-cs"/>
              </a:defRPr>
            </a:lvl1pPr>
            <a:lvl2pPr marL="0" indent="0">
              <a:buFont typeface="Arial" panose="020B0604020202020204" pitchFamily="34" charset="0"/>
              <a:buNone/>
              <a:defRPr lang="en-US" sz="1500" i="1" kern="1200" dirty="0" smtClean="0">
                <a:solidFill>
                  <a:schemeClr val="accent2">
                    <a:lumMod val="10000"/>
                    <a:lumOff val="90000"/>
                  </a:schemeClr>
                </a:solidFill>
                <a:latin typeface="+mn-lt"/>
                <a:ea typeface="+mn-ea"/>
                <a:cs typeface="+mn-cs"/>
              </a:defRPr>
            </a:lvl2pPr>
          </a:lstStyle>
          <a:p>
            <a:pPr marL="0" lvl="0" indent="0" algn="l" defTabSz="457200" rtl="0" eaLnBrk="1" latinLnBrk="0" hangingPunct="1">
              <a:spcBef>
                <a:spcPct val="20000"/>
              </a:spcBef>
            </a:pPr>
            <a:r>
              <a:rPr lang="en-US" dirty="0"/>
              <a:t>Click to Add Presenter</a:t>
            </a:r>
          </a:p>
        </p:txBody>
      </p:sp>
      <p:sp>
        <p:nvSpPr>
          <p:cNvPr id="14" name="Title Placeholder 2"/>
          <p:cNvSpPr>
            <a:spLocks noGrp="1"/>
          </p:cNvSpPr>
          <p:nvPr>
            <p:ph type="title"/>
          </p:nvPr>
        </p:nvSpPr>
        <p:spPr>
          <a:xfrm>
            <a:off x="355600" y="1225385"/>
            <a:ext cx="5558368" cy="2660816"/>
          </a:xfrm>
          <a:prstGeom prst="rect">
            <a:avLst/>
          </a:prstGeom>
          <a:noFill/>
        </p:spPr>
        <p:txBody>
          <a:bodyPr vert="horz" lIns="0" tIns="0" rIns="0" bIns="0" rtlCol="0" anchor="b">
            <a:normAutofit/>
          </a:bodyPr>
          <a:lstStyle>
            <a:lvl1pPr>
              <a:defRPr lang="en-US" sz="2600" i="0" dirty="0"/>
            </a:lvl1pPr>
          </a:lstStyle>
          <a:p>
            <a:pPr lvl="0">
              <a:spcBef>
                <a:spcPts val="1000"/>
              </a:spcBef>
              <a:buClr>
                <a:schemeClr val="bg2"/>
              </a:buClr>
              <a:buSzPct val="75000"/>
              <a:buFont typeface="Lucida Grande"/>
            </a:pPr>
            <a:r>
              <a:rPr lang="en-US"/>
              <a:t>Click to edit Master title style</a:t>
            </a:r>
            <a:endParaRPr lang="en-US" dirty="0"/>
          </a:p>
        </p:txBody>
      </p:sp>
      <p:sp>
        <p:nvSpPr>
          <p:cNvPr id="11" name="Footer Placeholder 4"/>
          <p:cNvSpPr>
            <a:spLocks noGrp="1"/>
          </p:cNvSpPr>
          <p:nvPr>
            <p:ph type="ftr" sz="quarter" idx="3"/>
          </p:nvPr>
        </p:nvSpPr>
        <p:spPr>
          <a:xfrm>
            <a:off x="355602" y="6327007"/>
            <a:ext cx="5557836" cy="324780"/>
          </a:xfrm>
          <a:prstGeom prst="rect">
            <a:avLst/>
          </a:prstGeom>
        </p:spPr>
        <p:txBody>
          <a:bodyPr vert="horz" lIns="0" tIns="0" rIns="0" bIns="0" rtlCol="0" anchor="b" anchorCtr="0"/>
          <a:lstStyle>
            <a:lvl1pPr algn="l" rtl="0">
              <a:defRPr sz="1000" i="1">
                <a:solidFill>
                  <a:schemeClr val="bg1"/>
                </a:solidFill>
              </a:defRPr>
            </a:lvl1pPr>
          </a:lstStyle>
          <a:p>
            <a:r>
              <a:rPr lang="en-US"/>
              <a:t>©2018 Analog Devices, Inc. All rights reserved. </a:t>
            </a:r>
            <a:endParaRPr lang="en-US" dirty="0"/>
          </a:p>
        </p:txBody>
      </p:sp>
      <p:sp>
        <p:nvSpPr>
          <p:cNvPr id="15" name="Date Placeholder 3"/>
          <p:cNvSpPr>
            <a:spLocks noGrp="1"/>
          </p:cNvSpPr>
          <p:nvPr>
            <p:ph type="dt" sz="half" idx="2"/>
          </p:nvPr>
        </p:nvSpPr>
        <p:spPr>
          <a:xfrm>
            <a:off x="355602" y="5991964"/>
            <a:ext cx="1774241" cy="236173"/>
          </a:xfrm>
          <a:prstGeom prst="rect">
            <a:avLst/>
          </a:prstGeom>
        </p:spPr>
        <p:txBody>
          <a:bodyPr lIns="0" tIns="0" rIns="0" bIns="0" anchor="t" anchorCtr="0"/>
          <a:lstStyle>
            <a:lvl1pPr>
              <a:defRPr lang="en-US" sz="1200" b="1" i="0" kern="1200" smtClean="0">
                <a:solidFill>
                  <a:schemeClr val="bg1"/>
                </a:solidFill>
                <a:latin typeface="+mn-lt"/>
                <a:ea typeface="+mn-ea"/>
                <a:cs typeface="+mn-cs"/>
              </a:defRPr>
            </a:lvl1pPr>
          </a:lstStyle>
          <a:p>
            <a:fld id="{4EDD3BA4-90F1-6D4A-9430-1026E930EA50}" type="datetime1">
              <a:rPr lang="en-US" smtClean="0"/>
              <a:t>5/18/2019</a:t>
            </a:fld>
            <a:endParaRPr lang="en-US" dirty="0"/>
          </a:p>
        </p:txBody>
      </p:sp>
    </p:spTree>
    <p:extLst>
      <p:ext uri="{BB962C8B-B14F-4D97-AF65-F5344CB8AC3E}">
        <p14:creationId xmlns:p14="http://schemas.microsoft.com/office/powerpoint/2010/main" val="3545696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
          </p:nvPr>
        </p:nvSpPr>
        <p:spPr>
          <a:xfrm>
            <a:off x="6275956" y="1219200"/>
            <a:ext cx="5509645" cy="2332412"/>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355599" y="1219200"/>
            <a:ext cx="5558367" cy="2332412"/>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idx="11"/>
          </p:nvPr>
        </p:nvSpPr>
        <p:spPr>
          <a:xfrm>
            <a:off x="6275958" y="3742112"/>
            <a:ext cx="5509645" cy="2239588"/>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p:cNvSpPr>
            <a:spLocks noGrp="1"/>
          </p:cNvSpPr>
          <p:nvPr>
            <p:ph idx="12"/>
          </p:nvPr>
        </p:nvSpPr>
        <p:spPr>
          <a:xfrm>
            <a:off x="355601" y="3742112"/>
            <a:ext cx="5558367" cy="2239588"/>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5"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6"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3211C82D-E614-5E4B-BE03-66A5AB09AC64}" type="datetime1">
              <a:rPr lang="en-US" smtClean="0"/>
              <a:t>5/18/2019</a:t>
            </a:fld>
            <a:endParaRPr lang="en-US" dirty="0"/>
          </a:p>
        </p:txBody>
      </p:sp>
    </p:spTree>
    <p:extLst>
      <p:ext uri="{BB962C8B-B14F-4D97-AF65-F5344CB8AC3E}">
        <p14:creationId xmlns:p14="http://schemas.microsoft.com/office/powerpoint/2010/main" val="23567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1"/>
          </p:nvPr>
        </p:nvSpPr>
        <p:spPr>
          <a:xfrm>
            <a:off x="355600" y="1219201"/>
            <a:ext cx="11430001" cy="2238896"/>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2"/>
          </p:nvPr>
        </p:nvSpPr>
        <p:spPr>
          <a:xfrm>
            <a:off x="355600" y="3726514"/>
            <a:ext cx="11430001" cy="2238896"/>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7D48AF6E-09C7-1F4D-A9E9-32935BA471EB}" type="datetime1">
              <a:rPr lang="en-US" smtClean="0"/>
              <a:t>5/18/2019</a:t>
            </a:fld>
            <a:endParaRPr lang="en-US" dirty="0"/>
          </a:p>
        </p:txBody>
      </p:sp>
    </p:spTree>
    <p:extLst>
      <p:ext uri="{BB962C8B-B14F-4D97-AF65-F5344CB8AC3E}">
        <p14:creationId xmlns:p14="http://schemas.microsoft.com/office/powerpoint/2010/main" val="2458093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Picture Over Text">
    <p:spTree>
      <p:nvGrpSpPr>
        <p:cNvPr id="1" name=""/>
        <p:cNvGrpSpPr/>
        <p:nvPr/>
      </p:nvGrpSpPr>
      <p:grpSpPr>
        <a:xfrm>
          <a:off x="0" y="0"/>
          <a:ext cx="0" cy="0"/>
          <a:chOff x="0" y="0"/>
          <a:chExt cx="0" cy="0"/>
        </a:xfrm>
      </p:grpSpPr>
      <p:sp>
        <p:nvSpPr>
          <p:cNvPr id="6" name="Title 5"/>
          <p:cNvSpPr>
            <a:spLocks noGrp="1"/>
          </p:cNvSpPr>
          <p:nvPr>
            <p:ph type="title" hasCustomPrompt="1"/>
          </p:nvPr>
        </p:nvSpPr>
        <p:spPr/>
        <p:txBody>
          <a:bodyPr/>
          <a:lstStyle>
            <a:lvl1pPr>
              <a:defRPr/>
            </a:lvl1pPr>
          </a:lstStyle>
          <a:p>
            <a:pPr lvl="0"/>
            <a:r>
              <a:rPr lang="en-US" dirty="0"/>
              <a:t>Click to Edit</a:t>
            </a:r>
          </a:p>
        </p:txBody>
      </p:sp>
      <p:sp>
        <p:nvSpPr>
          <p:cNvPr id="11" name="Picture Placeholder 10"/>
          <p:cNvSpPr>
            <a:spLocks noGrp="1"/>
          </p:cNvSpPr>
          <p:nvPr>
            <p:ph type="pic" sz="quarter" idx="11" hasCustomPrompt="1"/>
          </p:nvPr>
        </p:nvSpPr>
        <p:spPr>
          <a:xfrm>
            <a:off x="355600" y="1219201"/>
            <a:ext cx="11430000" cy="2292878"/>
          </a:xfrm>
          <a:custGeom>
            <a:avLst/>
            <a:gdLst>
              <a:gd name="connsiteX0" fmla="*/ 0 w 8572500"/>
              <a:gd name="connsiteY0" fmla="*/ 0 h 2035175"/>
              <a:gd name="connsiteX1" fmla="*/ 8572500 w 8572500"/>
              <a:gd name="connsiteY1" fmla="*/ 0 h 2035175"/>
              <a:gd name="connsiteX2" fmla="*/ 8572500 w 8572500"/>
              <a:gd name="connsiteY2" fmla="*/ 1860562 h 2035175"/>
              <a:gd name="connsiteX3" fmla="*/ 8397887 w 8572500"/>
              <a:gd name="connsiteY3" fmla="*/ 2035175 h 2035175"/>
              <a:gd name="connsiteX4" fmla="*/ 0 w 8572500"/>
              <a:gd name="connsiteY4" fmla="*/ 2035175 h 20351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500" h="2035175">
                <a:moveTo>
                  <a:pt x="0" y="0"/>
                </a:moveTo>
                <a:lnTo>
                  <a:pt x="8572500" y="0"/>
                </a:lnTo>
                <a:lnTo>
                  <a:pt x="8572500" y="1860562"/>
                </a:lnTo>
                <a:lnTo>
                  <a:pt x="8397887" y="2035175"/>
                </a:lnTo>
                <a:lnTo>
                  <a:pt x="0" y="2035175"/>
                </a:lnTo>
                <a:close/>
              </a:path>
            </a:pathLst>
          </a:custGeom>
          <a:solidFill>
            <a:schemeClr val="bg1">
              <a:lumMod val="85000"/>
            </a:schemeClr>
          </a:solidFill>
        </p:spPr>
        <p:txBody>
          <a:bodyPr wrap="square">
            <a:noAutofit/>
          </a:bodyPr>
          <a:lstStyle>
            <a:lvl1pPr marL="0" marR="0" indent="0" algn="l" defTabSz="457200" rtl="0" eaLnBrk="1" fontAlgn="auto" latinLnBrk="0" hangingPunct="1">
              <a:lnSpc>
                <a:spcPct val="100000"/>
              </a:lnSpc>
              <a:spcBef>
                <a:spcPts val="1000"/>
              </a:spcBef>
              <a:spcAft>
                <a:spcPts val="0"/>
              </a:spcAft>
              <a:buClr>
                <a:schemeClr val="bg2"/>
              </a:buClr>
              <a:buSzPct val="75000"/>
              <a:buFont typeface="Lucida Grande"/>
              <a:buNone/>
              <a:tabLst/>
              <a:defRPr sz="2000">
                <a:solidFill>
                  <a:schemeClr val="tx1">
                    <a:lumMod val="20000"/>
                    <a:lumOff val="80000"/>
                  </a:schemeClr>
                </a:solidFill>
              </a:defRPr>
            </a:lvl1pPr>
          </a:lstStyle>
          <a:p>
            <a:r>
              <a:rPr lang="en-US" dirty="0"/>
              <a:t>Click to add picture</a:t>
            </a:r>
          </a:p>
        </p:txBody>
      </p:sp>
      <p:sp>
        <p:nvSpPr>
          <p:cNvPr id="7" name="Content Placeholder 2"/>
          <p:cNvSpPr>
            <a:spLocks noGrp="1"/>
          </p:cNvSpPr>
          <p:nvPr>
            <p:ph idx="12"/>
          </p:nvPr>
        </p:nvSpPr>
        <p:spPr>
          <a:xfrm>
            <a:off x="355601" y="3745637"/>
            <a:ext cx="11430000" cy="2236064"/>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84F28FE4-BBE6-A545-B1D8-4A173D7DB88A}" type="datetime1">
              <a:rPr lang="en-US" smtClean="0"/>
              <a:t>5/18/2019</a:t>
            </a:fld>
            <a:endParaRPr lang="en-US" dirty="0"/>
          </a:p>
        </p:txBody>
      </p:sp>
    </p:spTree>
    <p:extLst>
      <p:ext uri="{BB962C8B-B14F-4D97-AF65-F5344CB8AC3E}">
        <p14:creationId xmlns:p14="http://schemas.microsoft.com/office/powerpoint/2010/main" val="293735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1" y="0"/>
            <a:ext cx="12191999" cy="1028700"/>
          </a:xfrm>
        </p:spPr>
        <p:txBody>
          <a:bodyPr/>
          <a:lstStyle>
            <a:lvl1pPr>
              <a:defRPr/>
            </a:lvl1pPr>
          </a:lstStyle>
          <a:p>
            <a:pPr lvl="0"/>
            <a:r>
              <a:rPr lang="en-US" dirty="0"/>
              <a:t>Click to Edit</a:t>
            </a:r>
          </a:p>
        </p:txBody>
      </p:sp>
      <p:sp>
        <p:nvSpPr>
          <p:cNvPr id="5" name="Content Placeholder 2"/>
          <p:cNvSpPr>
            <a:spLocks noGrp="1"/>
          </p:cNvSpPr>
          <p:nvPr>
            <p:ph idx="1"/>
          </p:nvPr>
        </p:nvSpPr>
        <p:spPr>
          <a:xfrm>
            <a:off x="355600" y="1219200"/>
            <a:ext cx="11430000"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1"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2"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71A3A3E3-ABCB-C841-BEF7-0DE3F473FDAD}" type="datetime1">
              <a:rPr lang="en-US" smtClean="0"/>
              <a:t>5/18/2019</a:t>
            </a:fld>
            <a:endParaRPr lang="en-US" dirty="0"/>
          </a:p>
        </p:txBody>
      </p:sp>
    </p:spTree>
    <p:extLst>
      <p:ext uri="{BB962C8B-B14F-4D97-AF65-F5344CB8AC3E}">
        <p14:creationId xmlns:p14="http://schemas.microsoft.com/office/powerpoint/2010/main" val="396079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5" name="Rectangle 4"/>
          <p:cNvSpPr/>
          <p:nvPr userDrawn="1"/>
        </p:nvSpPr>
        <p:spPr>
          <a:xfrm>
            <a:off x="4" y="0"/>
            <a:ext cx="12191996" cy="68707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55602" y="269835"/>
            <a:ext cx="1693715" cy="685715"/>
          </a:xfrm>
          <a:prstGeom prst="rect">
            <a:avLst/>
          </a:prstGeom>
        </p:spPr>
      </p:pic>
      <p:sp>
        <p:nvSpPr>
          <p:cNvPr id="10" name="Text Placeholder 6"/>
          <p:cNvSpPr>
            <a:spLocks noGrp="1"/>
          </p:cNvSpPr>
          <p:nvPr>
            <p:ph type="body" sz="quarter" idx="12" hasCustomPrompt="1"/>
          </p:nvPr>
        </p:nvSpPr>
        <p:spPr>
          <a:xfrm>
            <a:off x="355601" y="1225385"/>
            <a:ext cx="5558367" cy="2660815"/>
          </a:xfrm>
          <a:prstGeom prst="rect">
            <a:avLst/>
          </a:prstGeom>
        </p:spPr>
        <p:txBody>
          <a:bodyPr lIns="0" tIns="0" rIns="0" bIns="0" anchor="b">
            <a:normAutofit/>
          </a:bodyPr>
          <a:lstStyle>
            <a:lvl1pPr marL="0" indent="0">
              <a:buNone/>
              <a:defRPr lang="en-US" sz="2600" b="1" i="0" kern="1200" baseline="0" dirty="0" smtClean="0">
                <a:solidFill>
                  <a:schemeClr val="bg1"/>
                </a:solidFill>
                <a:latin typeface="+mj-lt"/>
                <a:ea typeface="+mj-ea"/>
                <a:cs typeface="+mj-cs"/>
              </a:defRPr>
            </a:lvl1pPr>
          </a:lstStyle>
          <a:p>
            <a:pPr lvl="0"/>
            <a:r>
              <a:rPr lang="en-US" dirty="0"/>
              <a:t>Click to Edit</a:t>
            </a:r>
          </a:p>
        </p:txBody>
      </p:sp>
      <p:sp>
        <p:nvSpPr>
          <p:cNvPr id="12" name="Text Placeholder 2"/>
          <p:cNvSpPr>
            <a:spLocks noGrp="1"/>
          </p:cNvSpPr>
          <p:nvPr>
            <p:ph type="body" idx="1"/>
          </p:nvPr>
        </p:nvSpPr>
        <p:spPr>
          <a:xfrm>
            <a:off x="355601" y="4132638"/>
            <a:ext cx="5558367" cy="1849063"/>
          </a:xfrm>
        </p:spPr>
        <p:txBody>
          <a:bodyPr>
            <a:normAutofit/>
          </a:bodyPr>
          <a:lstStyle>
            <a:lvl1pPr marL="0" indent="0">
              <a:buNone/>
              <a:defRPr lang="en-US" sz="1500" b="0" i="0" kern="1200" cap="all" baseline="0" dirty="0" smtClean="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Footer Placeholder 4"/>
          <p:cNvSpPr>
            <a:spLocks noGrp="1"/>
          </p:cNvSpPr>
          <p:nvPr>
            <p:ph type="ftr" sz="quarter" idx="3"/>
          </p:nvPr>
        </p:nvSpPr>
        <p:spPr>
          <a:xfrm>
            <a:off x="1049528" y="6327007"/>
            <a:ext cx="4863910" cy="324780"/>
          </a:xfrm>
          <a:prstGeom prst="rect">
            <a:avLst/>
          </a:prstGeom>
        </p:spPr>
        <p:txBody>
          <a:bodyPr vert="horz" lIns="0" tIns="0" rIns="0" bIns="0" rtlCol="0" anchor="b" anchorCtr="0"/>
          <a:lstStyle>
            <a:lvl1pPr algn="l" rtl="0">
              <a:defRPr sz="1000" i="1">
                <a:solidFill>
                  <a:schemeClr val="bg1"/>
                </a:solidFill>
              </a:defRPr>
            </a:lvl1pPr>
          </a:lstStyle>
          <a:p>
            <a:r>
              <a:rPr lang="en-US"/>
              <a:t>©2018 Analog Devices, Inc. All rights reserved. </a:t>
            </a:r>
            <a:endParaRPr lang="en-US" dirty="0"/>
          </a:p>
        </p:txBody>
      </p:sp>
      <p:sp>
        <p:nvSpPr>
          <p:cNvPr id="8" name="Slide Number Placeholder 5"/>
          <p:cNvSpPr>
            <a:spLocks noGrp="1"/>
          </p:cNvSpPr>
          <p:nvPr>
            <p:ph type="sldNum" sz="quarter" idx="4"/>
          </p:nvPr>
        </p:nvSpPr>
        <p:spPr>
          <a:xfrm>
            <a:off x="355602" y="6327006"/>
            <a:ext cx="338328"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chemeClr val="bg1"/>
                </a:solidFill>
                <a:effectLst/>
                <a:uLnTx/>
                <a:uFillTx/>
                <a:latin typeface="+mn-lt"/>
                <a:ea typeface="+mn-ea"/>
                <a:cs typeface="+mn-cs"/>
              </a:defRPr>
            </a:lvl1pPr>
          </a:lstStyle>
          <a:p>
            <a:fld id="{8ED1CEE6-8BBE-4393-857A-BEE0A5C48EE0}" type="slidenum">
              <a:rPr lang="en-US" smtClean="0"/>
              <a:pPr/>
              <a:t>‹#›</a:t>
            </a:fld>
            <a:endParaRPr lang="en-US" dirty="0"/>
          </a:p>
        </p:txBody>
      </p:sp>
      <p:sp>
        <p:nvSpPr>
          <p:cNvPr id="9" name="Date Placeholder 3"/>
          <p:cNvSpPr>
            <a:spLocks noGrp="1"/>
          </p:cNvSpPr>
          <p:nvPr>
            <p:ph type="dt" sz="half" idx="2"/>
          </p:nvPr>
        </p:nvSpPr>
        <p:spPr>
          <a:xfrm>
            <a:off x="355602" y="5991964"/>
            <a:ext cx="1774241" cy="236173"/>
          </a:xfrm>
          <a:prstGeom prst="rect">
            <a:avLst/>
          </a:prstGeom>
        </p:spPr>
        <p:txBody>
          <a:bodyPr lIns="0" tIns="0" rIns="0" bIns="0" anchor="t" anchorCtr="0"/>
          <a:lstStyle>
            <a:lvl1pPr>
              <a:defRPr lang="en-US" sz="1200" b="1" i="0" kern="1200" smtClean="0">
                <a:solidFill>
                  <a:schemeClr val="bg1"/>
                </a:solidFill>
                <a:latin typeface="+mn-lt"/>
                <a:ea typeface="+mn-ea"/>
                <a:cs typeface="+mn-cs"/>
              </a:defRPr>
            </a:lvl1pPr>
          </a:lstStyle>
          <a:p>
            <a:fld id="{25BEB159-84E2-794A-94C7-7ACC9BF79AD8}" type="datetime1">
              <a:rPr lang="en-US" smtClean="0"/>
              <a:t>5/18/2019</a:t>
            </a:fld>
            <a:endParaRPr lang="en-US" dirty="0"/>
          </a:p>
        </p:txBody>
      </p:sp>
    </p:spTree>
    <p:extLst>
      <p:ext uri="{BB962C8B-B14F-4D97-AF65-F5344CB8AC3E}">
        <p14:creationId xmlns:p14="http://schemas.microsoft.com/office/powerpoint/2010/main" val="401708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
          </p:nvPr>
        </p:nvSpPr>
        <p:spPr>
          <a:xfrm>
            <a:off x="355601" y="1219200"/>
            <a:ext cx="5558367"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0"/>
          </p:nvPr>
        </p:nvSpPr>
        <p:spPr>
          <a:xfrm>
            <a:off x="6269567" y="1219201"/>
            <a:ext cx="5516033"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4E5AACCB-B306-BD4C-A0F6-043A5DE6A472}" type="datetime1">
              <a:rPr lang="en-US" smtClean="0"/>
              <a:t>5/18/2019</a:t>
            </a:fld>
            <a:endParaRPr lang="en-US" dirty="0"/>
          </a:p>
        </p:txBody>
      </p:sp>
    </p:spTree>
    <p:extLst>
      <p:ext uri="{BB962C8B-B14F-4D97-AF65-F5344CB8AC3E}">
        <p14:creationId xmlns:p14="http://schemas.microsoft.com/office/powerpoint/2010/main" val="2280099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1" y="-5928"/>
            <a:ext cx="12191999" cy="1034628"/>
          </a:xfrm>
        </p:spPr>
        <p:txBody>
          <a:bodyPr/>
          <a:lstStyle>
            <a:lvl1pPr>
              <a:defRPr/>
            </a:lvl1pPr>
          </a:lstStyle>
          <a:p>
            <a:pPr lvl="0"/>
            <a:r>
              <a:rPr lang="en-US" dirty="0"/>
              <a:t>Click to Edit</a:t>
            </a:r>
          </a:p>
        </p:txBody>
      </p:sp>
      <p:sp>
        <p:nvSpPr>
          <p:cNvPr id="8"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9"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0"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A713FB24-0566-1347-9B27-BA050CE56E43}" type="datetime1">
              <a:rPr lang="en-US" smtClean="0"/>
              <a:t>5/18/2019</a:t>
            </a:fld>
            <a:endParaRPr lang="en-US" dirty="0"/>
          </a:p>
        </p:txBody>
      </p:sp>
    </p:spTree>
    <p:extLst>
      <p:ext uri="{BB962C8B-B14F-4D97-AF65-F5344CB8AC3E}">
        <p14:creationId xmlns:p14="http://schemas.microsoft.com/office/powerpoint/2010/main" val="2536924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8"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9"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0844EDC4-F803-114B-A54A-1A1FFBBAD6F6}" type="datetime1">
              <a:rPr lang="en-US" smtClean="0"/>
              <a:t>5/18/2019</a:t>
            </a:fld>
            <a:endParaRPr lang="en-US" dirty="0"/>
          </a:p>
        </p:txBody>
      </p:sp>
    </p:spTree>
    <p:extLst>
      <p:ext uri="{BB962C8B-B14F-4D97-AF65-F5344CB8AC3E}">
        <p14:creationId xmlns:p14="http://schemas.microsoft.com/office/powerpoint/2010/main" val="3889047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Title 4"/>
          <p:cNvSpPr>
            <a:spLocks noGrp="1"/>
          </p:cNvSpPr>
          <p:nvPr>
            <p:ph type="title" hasCustomPrompt="1"/>
          </p:nvPr>
        </p:nvSpPr>
        <p:spPr>
          <a:xfrm>
            <a:off x="3" y="0"/>
            <a:ext cx="12191997" cy="1028700"/>
          </a:xfrm>
        </p:spPr>
        <p:txBody>
          <a:bodyPr/>
          <a:lstStyle>
            <a:lvl1pPr>
              <a:defRPr/>
            </a:lvl1pPr>
          </a:lstStyle>
          <a:p>
            <a:pPr lvl="0"/>
            <a:r>
              <a:rPr lang="en-US" dirty="0"/>
              <a:t>Click to Edit</a:t>
            </a:r>
          </a:p>
        </p:txBody>
      </p:sp>
      <p:sp>
        <p:nvSpPr>
          <p:cNvPr id="7" name="Content Placeholder 2"/>
          <p:cNvSpPr>
            <a:spLocks noGrp="1"/>
          </p:cNvSpPr>
          <p:nvPr>
            <p:ph idx="1"/>
          </p:nvPr>
        </p:nvSpPr>
        <p:spPr>
          <a:xfrm>
            <a:off x="6275956" y="1219200"/>
            <a:ext cx="5509645"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hasCustomPrompt="1"/>
          </p:nvPr>
        </p:nvSpPr>
        <p:spPr>
          <a:xfrm>
            <a:off x="355601" y="1219200"/>
            <a:ext cx="5558367" cy="4762500"/>
          </a:xfrm>
        </p:spPr>
        <p:txBody>
          <a:bodyPr>
            <a:normAutofit/>
          </a:bodyPr>
          <a:lstStyle>
            <a:lvl1pPr marL="0" indent="0">
              <a:buNone/>
              <a:defRPr sz="2000" b="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a:t>
            </a:r>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10"/>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CC823425-F4E6-F44D-8187-EAF2F6402E06}" type="datetime1">
              <a:rPr lang="en-US" smtClean="0"/>
              <a:t>5/18/2019</a:t>
            </a:fld>
            <a:endParaRPr lang="en-US" dirty="0"/>
          </a:p>
        </p:txBody>
      </p:sp>
    </p:spTree>
    <p:extLst>
      <p:ext uri="{BB962C8B-B14F-4D97-AF65-F5344CB8AC3E}">
        <p14:creationId xmlns:p14="http://schemas.microsoft.com/office/powerpoint/2010/main" val="2750683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pPr lvl="0"/>
            <a:r>
              <a:rPr lang="en-US" dirty="0"/>
              <a:t>Click to Edit</a:t>
            </a:r>
          </a:p>
        </p:txBody>
      </p:sp>
      <p:sp>
        <p:nvSpPr>
          <p:cNvPr id="12" name="Picture Placeholder 11"/>
          <p:cNvSpPr>
            <a:spLocks noGrp="1"/>
          </p:cNvSpPr>
          <p:nvPr>
            <p:ph type="pic" sz="quarter" idx="11" hasCustomPrompt="1"/>
          </p:nvPr>
        </p:nvSpPr>
        <p:spPr>
          <a:xfrm>
            <a:off x="6643143" y="1219200"/>
            <a:ext cx="5142457" cy="4762499"/>
          </a:xfrm>
          <a:custGeom>
            <a:avLst/>
            <a:gdLst>
              <a:gd name="connsiteX0" fmla="*/ 0 w 3764280"/>
              <a:gd name="connsiteY0" fmla="*/ 0 h 3764280"/>
              <a:gd name="connsiteX1" fmla="*/ 3764280 w 3764280"/>
              <a:gd name="connsiteY1" fmla="*/ 0 h 3764280"/>
              <a:gd name="connsiteX2" fmla="*/ 3764280 w 3764280"/>
              <a:gd name="connsiteY2" fmla="*/ 1729105 h 3764280"/>
              <a:gd name="connsiteX3" fmla="*/ 3764280 w 3764280"/>
              <a:gd name="connsiteY3" fmla="*/ 3116580 h 3764280"/>
              <a:gd name="connsiteX4" fmla="*/ 3764280 w 3764280"/>
              <a:gd name="connsiteY4" fmla="*/ 3589667 h 3764280"/>
              <a:gd name="connsiteX5" fmla="*/ 3589667 w 3764280"/>
              <a:gd name="connsiteY5" fmla="*/ 3764280 h 3764280"/>
              <a:gd name="connsiteX6" fmla="*/ 0 w 3764280"/>
              <a:gd name="connsiteY6" fmla="*/ 3764280 h 3764280"/>
              <a:gd name="connsiteX7" fmla="*/ 0 w 3764280"/>
              <a:gd name="connsiteY7" fmla="*/ 3116580 h 3764280"/>
              <a:gd name="connsiteX8" fmla="*/ 0 w 3764280"/>
              <a:gd name="connsiteY8" fmla="*/ 1729105 h 3764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64280" h="3764280">
                <a:moveTo>
                  <a:pt x="0" y="0"/>
                </a:moveTo>
                <a:lnTo>
                  <a:pt x="3764280" y="0"/>
                </a:lnTo>
                <a:lnTo>
                  <a:pt x="3764280" y="1729105"/>
                </a:lnTo>
                <a:lnTo>
                  <a:pt x="3764280" y="3116580"/>
                </a:lnTo>
                <a:lnTo>
                  <a:pt x="3764280" y="3589667"/>
                </a:lnTo>
                <a:lnTo>
                  <a:pt x="3589667" y="3764280"/>
                </a:lnTo>
                <a:lnTo>
                  <a:pt x="0" y="3764280"/>
                </a:lnTo>
                <a:lnTo>
                  <a:pt x="0" y="3116580"/>
                </a:lnTo>
                <a:lnTo>
                  <a:pt x="0" y="1729105"/>
                </a:lnTo>
                <a:close/>
              </a:path>
            </a:pathLst>
          </a:custGeom>
          <a:solidFill>
            <a:schemeClr val="bg1">
              <a:lumMod val="85000"/>
            </a:schemeClr>
          </a:solidFill>
        </p:spPr>
        <p:txBody>
          <a:bodyPr wrap="square">
            <a:noAutofit/>
          </a:bodyPr>
          <a:lstStyle>
            <a:lvl1pPr marL="0" marR="0" indent="0" algn="l" defTabSz="457200" rtl="0" eaLnBrk="1" fontAlgn="auto" latinLnBrk="0" hangingPunct="1">
              <a:lnSpc>
                <a:spcPct val="100000"/>
              </a:lnSpc>
              <a:spcBef>
                <a:spcPts val="1000"/>
              </a:spcBef>
              <a:spcAft>
                <a:spcPts val="0"/>
              </a:spcAft>
              <a:buClr>
                <a:schemeClr val="bg2"/>
              </a:buClr>
              <a:buSzPct val="75000"/>
              <a:buFont typeface="Lucida Grande"/>
              <a:buNone/>
              <a:tabLst/>
              <a:defRPr sz="2000">
                <a:solidFill>
                  <a:schemeClr val="tx1">
                    <a:lumMod val="20000"/>
                    <a:lumOff val="80000"/>
                  </a:schemeClr>
                </a:solidFill>
              </a:defRPr>
            </a:lvl1pPr>
          </a:lstStyle>
          <a:p>
            <a:r>
              <a:rPr lang="en-US" dirty="0"/>
              <a:t>Click to add picture</a:t>
            </a:r>
          </a:p>
        </p:txBody>
      </p:sp>
      <p:sp>
        <p:nvSpPr>
          <p:cNvPr id="5" name="Text Placeholder 3"/>
          <p:cNvSpPr>
            <a:spLocks noGrp="1"/>
          </p:cNvSpPr>
          <p:nvPr>
            <p:ph type="body" sz="half" idx="2"/>
          </p:nvPr>
        </p:nvSpPr>
        <p:spPr>
          <a:xfrm>
            <a:off x="355601" y="1219200"/>
            <a:ext cx="5558367" cy="4762500"/>
          </a:xfrm>
        </p:spPr>
        <p:txBody>
          <a:bodyPr>
            <a:normAutofit/>
          </a:bodyPr>
          <a:lstStyle>
            <a:lvl1pPr marL="0" indent="0">
              <a:buNone/>
              <a:defRPr sz="2000" b="0">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1"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3" name="Date Placeholder 3"/>
          <p:cNvSpPr>
            <a:spLocks noGrp="1"/>
          </p:cNvSpPr>
          <p:nvPr>
            <p:ph type="dt" sz="half" idx="1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047AEFA4-8EF2-EC4B-AA09-C3A5AEB503EE}" type="datetime1">
              <a:rPr lang="en-US" smtClean="0"/>
              <a:t>5/18/2019</a:t>
            </a:fld>
            <a:endParaRPr lang="en-US" dirty="0"/>
          </a:p>
        </p:txBody>
      </p:sp>
    </p:spTree>
    <p:extLst>
      <p:ext uri="{BB962C8B-B14F-4D97-AF65-F5344CB8AC3E}">
        <p14:creationId xmlns:p14="http://schemas.microsoft.com/office/powerpoint/2010/main" val="189603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a:lvl1pPr>
          </a:lstStyle>
          <a:p>
            <a:pPr lvl="0"/>
            <a:r>
              <a:rPr lang="en-US" dirty="0"/>
              <a:t>Click to Edit</a:t>
            </a:r>
          </a:p>
        </p:txBody>
      </p:sp>
      <p:sp>
        <p:nvSpPr>
          <p:cNvPr id="7" name="Content Placeholder 2"/>
          <p:cNvSpPr>
            <a:spLocks noGrp="1"/>
          </p:cNvSpPr>
          <p:nvPr>
            <p:ph idx="1"/>
          </p:nvPr>
        </p:nvSpPr>
        <p:spPr>
          <a:xfrm>
            <a:off x="6275956" y="1219200"/>
            <a:ext cx="5509645"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idx="10"/>
          </p:nvPr>
        </p:nvSpPr>
        <p:spPr>
          <a:xfrm>
            <a:off x="350205" y="1219200"/>
            <a:ext cx="5563233" cy="4762500"/>
          </a:xfrm>
        </p:spPr>
        <p:txBody>
          <a:bodyPr lIns="0" tIns="0" rIns="0" bIns="0"/>
          <a:lstStyle>
            <a:lvl1pPr>
              <a:defRPr/>
            </a:lvl1pPr>
            <a:lvl2pPr marL="457200" indent="-228600" algn="l" defTabSz="457200" rtl="0" eaLnBrk="1" latinLnBrk="0" hangingPunct="1">
              <a:spcBef>
                <a:spcPct val="20000"/>
              </a:spcBef>
              <a:buClr>
                <a:srgbClr val="1E4056"/>
              </a:buClr>
              <a:buFont typeface="Wingdings" charset="2"/>
              <a:buChar char="§"/>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Analog Devices, Inc. All rights reserved. </a:t>
            </a:r>
            <a:endParaRPr lang="en-US" dirty="0"/>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8B53704A-831C-AE46-BB42-B809DE8CA0B5}" type="datetime1">
              <a:rPr lang="en-US" smtClean="0"/>
              <a:t>5/18/2019</a:t>
            </a:fld>
            <a:endParaRPr lang="en-US" dirty="0"/>
          </a:p>
        </p:txBody>
      </p:sp>
    </p:spTree>
    <p:extLst>
      <p:ext uri="{BB962C8B-B14F-4D97-AF65-F5344CB8AC3E}">
        <p14:creationId xmlns:p14="http://schemas.microsoft.com/office/powerpoint/2010/main" val="2482315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2"/>
          <p:cNvSpPr>
            <a:spLocks noGrp="1"/>
          </p:cNvSpPr>
          <p:nvPr>
            <p:ph type="title"/>
          </p:nvPr>
        </p:nvSpPr>
        <p:spPr>
          <a:xfrm>
            <a:off x="3" y="0"/>
            <a:ext cx="12191997" cy="1028700"/>
          </a:xfrm>
          <a:prstGeom prst="rect">
            <a:avLst/>
          </a:prstGeom>
          <a:solidFill>
            <a:schemeClr val="accent2"/>
          </a:solidFill>
        </p:spPr>
        <p:txBody>
          <a:bodyPr vert="horz" lIns="365760" tIns="182880" rIns="365760" bIns="91440" rtlCol="0" anchor="ctr" anchorCtr="0">
            <a:normAutofit/>
          </a:bodyPr>
          <a:lstStyle/>
          <a:p>
            <a:pPr lvl="0"/>
            <a:r>
              <a:rPr lang="en-US" dirty="0"/>
              <a:t>Click to Edit</a:t>
            </a:r>
          </a:p>
        </p:txBody>
      </p:sp>
      <p:sp>
        <p:nvSpPr>
          <p:cNvPr id="11" name="Text Placeholder 2"/>
          <p:cNvSpPr>
            <a:spLocks noGrp="1"/>
          </p:cNvSpPr>
          <p:nvPr>
            <p:ph type="body" idx="1"/>
          </p:nvPr>
        </p:nvSpPr>
        <p:spPr>
          <a:xfrm>
            <a:off x="355600" y="1219200"/>
            <a:ext cx="11430000" cy="4762500"/>
          </a:xfrm>
          <a:prstGeom prst="rect">
            <a:avLst/>
          </a:prstGeom>
        </p:spPr>
        <p:txBody>
          <a:bodyPr vert="horz" lIns="0" tIns="0" rIns="0" bIns="0" rtlCol="0">
            <a:normAutofit/>
          </a:bodyPr>
          <a:lstStyle/>
          <a:p>
            <a:pPr lvl="0"/>
            <a:r>
              <a:rPr lang="en-US" dirty="0"/>
              <a:t>Click to edit</a:t>
            </a:r>
          </a:p>
          <a:p>
            <a:pPr marL="457200" lvl="1" indent="-228600" algn="l" defTabSz="457200" rtl="0" eaLnBrk="1" latinLnBrk="0" hangingPunct="1">
              <a:spcBef>
                <a:spcPct val="20000"/>
              </a:spcBef>
              <a:buClr>
                <a:srgbClr val="1E4056"/>
              </a:buClr>
              <a:buFont typeface="Wingdings" charset="2"/>
              <a:buChar char="§"/>
            </a:pPr>
            <a:r>
              <a:rPr lang="en-US" dirty="0"/>
              <a:t>Second level</a:t>
            </a:r>
          </a:p>
          <a:p>
            <a:pPr marL="685800" lvl="2" indent="-228600" algn="l" defTabSz="457200" rtl="0" eaLnBrk="1" latinLnBrk="0" hangingPunct="1">
              <a:spcBef>
                <a:spcPct val="20000"/>
              </a:spcBef>
              <a:buClr>
                <a:srgbClr val="1E4056"/>
              </a:buClr>
              <a:buSzPct val="100000"/>
              <a:buFont typeface="Wingdings" panose="05000000000000000000" pitchFamily="2" charset="2"/>
              <a:buChar char="§"/>
            </a:pPr>
            <a:r>
              <a:rPr lang="en-US" dirty="0"/>
              <a:t>Third level</a:t>
            </a:r>
          </a:p>
          <a:p>
            <a:pPr marL="914400" lvl="3" indent="-228600" algn="l" defTabSz="457200" rtl="0" eaLnBrk="1" latinLnBrk="0" hangingPunct="1">
              <a:spcBef>
                <a:spcPct val="20000"/>
              </a:spcBef>
              <a:buClr>
                <a:srgbClr val="1E4056"/>
              </a:buClr>
              <a:buSzPct val="100000"/>
              <a:buFont typeface="Wingdings" panose="05000000000000000000" pitchFamily="2" charset="2"/>
              <a:buChar char="§"/>
            </a:pPr>
            <a:r>
              <a:rPr lang="en-US" dirty="0"/>
              <a:t>Fourth level</a:t>
            </a:r>
          </a:p>
          <a:p>
            <a:pPr marL="1143000" lvl="4" indent="-228600" algn="l" defTabSz="457200" rtl="0" eaLnBrk="1" latinLnBrk="0" hangingPunct="1">
              <a:spcBef>
                <a:spcPct val="20000"/>
              </a:spcBef>
              <a:buClr>
                <a:srgbClr val="1E4056"/>
              </a:buClr>
              <a:buSzPct val="100000"/>
              <a:buFont typeface="Wingdings" panose="05000000000000000000" pitchFamily="2" charset="2"/>
              <a:buChar char="§"/>
            </a:pPr>
            <a:r>
              <a:rPr lang="en-US" dirty="0"/>
              <a:t>Fifth level</a:t>
            </a:r>
          </a:p>
        </p:txBody>
      </p:sp>
      <p:pic>
        <p:nvPicPr>
          <p:cNvPr id="12" name="Picture 1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858313" y="6259169"/>
            <a:ext cx="994800" cy="399932"/>
          </a:xfrm>
          <a:prstGeom prst="rect">
            <a:avLst/>
          </a:prstGeom>
          <a:noFill/>
          <a:ln>
            <a:noFill/>
          </a:ln>
        </p:spPr>
      </p:pic>
      <p:sp>
        <p:nvSpPr>
          <p:cNvPr id="8" name="Slide Number Placeholder 5"/>
          <p:cNvSpPr>
            <a:spLocks noGrp="1"/>
          </p:cNvSpPr>
          <p:nvPr>
            <p:ph type="sldNum" sz="quarter" idx="4"/>
          </p:nvPr>
        </p:nvSpPr>
        <p:spPr>
          <a:xfrm>
            <a:off x="355601" y="6327006"/>
            <a:ext cx="341371" cy="324780"/>
          </a:xfrm>
          <a:prstGeom prst="rect">
            <a:avLst/>
          </a:prstGeom>
        </p:spPr>
        <p:txBody>
          <a:bodyPr vert="horz" lIns="0" tIns="0" rIns="0" bIns="0" rtlCol="0" anchor="b" anchorCtr="0"/>
          <a:lstStyle>
            <a:lvl1pPr algn="l">
              <a:defRPr kumimoji="0" lang="en-US" sz="1000" b="1" i="0" u="none" strike="noStrike" kern="1200" cap="none" spc="0" normalizeH="0" baseline="0" smtClean="0">
                <a:ln>
                  <a:noFill/>
                </a:ln>
                <a:solidFill>
                  <a:srgbClr val="000000"/>
                </a:solidFill>
                <a:effectLst/>
                <a:uLnTx/>
                <a:uFillTx/>
                <a:latin typeface="+mn-lt"/>
                <a:ea typeface="+mn-ea"/>
                <a:cs typeface="+mn-cs"/>
              </a:defRPr>
            </a:lvl1pPr>
          </a:lstStyle>
          <a:p>
            <a:fld id="{8ED1CEE6-8BBE-4393-857A-BEE0A5C48EE0}" type="slidenum">
              <a:rPr lang="en-US" smtClean="0"/>
              <a:pPr/>
              <a:t>‹#›</a:t>
            </a:fld>
            <a:endParaRPr lang="en-US" dirty="0"/>
          </a:p>
        </p:txBody>
      </p:sp>
      <p:sp>
        <p:nvSpPr>
          <p:cNvPr id="13" name="Footer Placeholder 4"/>
          <p:cNvSpPr>
            <a:spLocks noGrp="1"/>
          </p:cNvSpPr>
          <p:nvPr>
            <p:ph type="ftr" sz="quarter" idx="3"/>
          </p:nvPr>
        </p:nvSpPr>
        <p:spPr>
          <a:xfrm>
            <a:off x="1079158" y="6327007"/>
            <a:ext cx="4834279" cy="324780"/>
          </a:xfrm>
          <a:prstGeom prst="rect">
            <a:avLst/>
          </a:prstGeom>
        </p:spPr>
        <p:txBody>
          <a:bodyPr vert="horz" lIns="0" tIns="0" rIns="0" bIns="0" rtlCol="0" anchor="b" anchorCtr="0"/>
          <a:lstStyle>
            <a:lvl1pPr algn="l" rtl="0">
              <a:defRPr sz="1000" i="1">
                <a:solidFill>
                  <a:srgbClr val="000000"/>
                </a:solidFill>
              </a:defRPr>
            </a:lvl1pPr>
          </a:lstStyle>
          <a:p>
            <a:r>
              <a:rPr lang="en-US"/>
              <a:t>©2018 </a:t>
            </a:r>
            <a:r>
              <a:rPr lang="en-US" dirty="0"/>
              <a:t>Analog Devices, Inc. All rights reserved. </a:t>
            </a:r>
          </a:p>
        </p:txBody>
      </p:sp>
      <p:sp>
        <p:nvSpPr>
          <p:cNvPr id="14" name="Date Placeholder 3"/>
          <p:cNvSpPr>
            <a:spLocks noGrp="1"/>
          </p:cNvSpPr>
          <p:nvPr>
            <p:ph type="dt" sz="half" idx="2"/>
          </p:nvPr>
        </p:nvSpPr>
        <p:spPr>
          <a:xfrm>
            <a:off x="6295623" y="6334322"/>
            <a:ext cx="1035819" cy="324779"/>
          </a:xfrm>
          <a:prstGeom prst="rect">
            <a:avLst/>
          </a:prstGeom>
        </p:spPr>
        <p:txBody>
          <a:bodyPr lIns="0" tIns="0" rIns="0" bIns="0" anchor="b" anchorCtr="0"/>
          <a:lstStyle>
            <a:lvl1pPr>
              <a:defRPr lang="en-US" sz="1000" i="1" kern="1200" smtClean="0">
                <a:solidFill>
                  <a:srgbClr val="000000"/>
                </a:solidFill>
                <a:latin typeface="+mn-lt"/>
                <a:ea typeface="+mn-ea"/>
                <a:cs typeface="+mn-cs"/>
              </a:defRPr>
            </a:lvl1pPr>
          </a:lstStyle>
          <a:p>
            <a:fld id="{0AFD8251-8748-EB4A-99D4-831F113AD2ED}" type="datetime1">
              <a:rPr lang="en-US" smtClean="0"/>
              <a:t>5/18/2019</a:t>
            </a:fld>
            <a:endParaRPr lang="en-US" dirty="0"/>
          </a:p>
        </p:txBody>
      </p:sp>
    </p:spTree>
    <p:extLst>
      <p:ext uri="{BB962C8B-B14F-4D97-AF65-F5344CB8AC3E}">
        <p14:creationId xmlns:p14="http://schemas.microsoft.com/office/powerpoint/2010/main" val="2279805908"/>
      </p:ext>
    </p:extLst>
  </p:cSld>
  <p:clrMap bg1="lt1" tx1="dk1" bg2="lt2" tx2="dk2" accent1="accent1" accent2="accent2" accent3="accent3" accent4="accent4" accent5="accent5" accent6="accent6" hlink="hlink" folHlink="folHlink"/>
  <p:sldLayoutIdLst>
    <p:sldLayoutId id="2147483705" r:id="rId1"/>
    <p:sldLayoutId id="2147483678" r:id="rId2"/>
    <p:sldLayoutId id="2147483697" r:id="rId3"/>
    <p:sldLayoutId id="2147483699" r:id="rId4"/>
    <p:sldLayoutId id="2147483677" r:id="rId5"/>
    <p:sldLayoutId id="2147483698" r:id="rId6"/>
    <p:sldLayoutId id="2147483680" r:id="rId7"/>
    <p:sldLayoutId id="2147483681" r:id="rId8"/>
    <p:sldLayoutId id="2147483700" r:id="rId9"/>
    <p:sldLayoutId id="2147483702" r:id="rId10"/>
    <p:sldLayoutId id="2147483679" r:id="rId11"/>
    <p:sldLayoutId id="2147483703" r:id="rId12"/>
  </p:sldLayoutIdLst>
  <p:hf hdr="0" dt="0"/>
  <p:txStyles>
    <p:titleStyle>
      <a:lvl1pPr marL="0" indent="0" algn="l" defTabSz="457200" rtl="0" eaLnBrk="1" latinLnBrk="0" hangingPunct="1">
        <a:spcBef>
          <a:spcPct val="0"/>
        </a:spcBef>
        <a:buNone/>
        <a:defRPr sz="2400" b="1" kern="1200" baseline="0">
          <a:solidFill>
            <a:schemeClr val="bg1"/>
          </a:solidFill>
          <a:latin typeface="+mj-lt"/>
          <a:ea typeface="+mj-ea"/>
          <a:cs typeface="+mj-cs"/>
        </a:defRPr>
      </a:lvl1pPr>
    </p:titleStyle>
    <p:bodyStyle>
      <a:lvl1pPr marL="228600" indent="-228600" algn="l" defTabSz="457200" rtl="0" eaLnBrk="1" latinLnBrk="0" hangingPunct="1">
        <a:spcBef>
          <a:spcPts val="1000"/>
        </a:spcBef>
        <a:buClr>
          <a:schemeClr val="bg2"/>
        </a:buClr>
        <a:buSzPct val="75000"/>
        <a:buFont typeface="Lucida Grande"/>
        <a:buChar char="►"/>
        <a:defRPr lang="en-US" sz="2000" b="0" kern="1200" baseline="0" dirty="0" smtClean="0">
          <a:solidFill>
            <a:srgbClr val="000000"/>
          </a:solidFill>
          <a:latin typeface="+mn-lt"/>
          <a:ea typeface="+mn-ea"/>
          <a:cs typeface="+mn-cs"/>
        </a:defRPr>
      </a:lvl1pPr>
      <a:lvl2pPr marL="514350" indent="-285750" algn="l" defTabSz="457200" rtl="0" eaLnBrk="1" latinLnBrk="0" hangingPunct="1">
        <a:spcBef>
          <a:spcPct val="20000"/>
        </a:spcBef>
        <a:buFont typeface="Arial"/>
        <a:buChar char="–"/>
        <a:defRPr lang="en-US" sz="1800" kern="1200" baseline="0" dirty="0" smtClean="0">
          <a:solidFill>
            <a:srgbClr val="000000"/>
          </a:solidFill>
          <a:latin typeface="+mn-lt"/>
          <a:ea typeface="+mn-ea"/>
          <a:cs typeface="+mn-cs"/>
        </a:defRPr>
      </a:lvl2pPr>
      <a:lvl3pPr marL="742950" indent="-285750" algn="l" defTabSz="457200" rtl="0" eaLnBrk="1" latinLnBrk="0" hangingPunct="1">
        <a:spcBef>
          <a:spcPct val="20000"/>
        </a:spcBef>
        <a:buFont typeface="Arial"/>
        <a:buChar char="•"/>
        <a:defRPr lang="en-US" sz="1600" kern="1200" baseline="0" dirty="0" smtClean="0">
          <a:solidFill>
            <a:srgbClr val="000000"/>
          </a:solidFill>
          <a:latin typeface="+mn-lt"/>
          <a:ea typeface="+mn-ea"/>
          <a:cs typeface="+mn-cs"/>
        </a:defRPr>
      </a:lvl3pPr>
      <a:lvl4pPr marL="971550" indent="-285750" algn="l" defTabSz="457200" rtl="0" eaLnBrk="1" latinLnBrk="0" hangingPunct="1">
        <a:spcBef>
          <a:spcPct val="20000"/>
        </a:spcBef>
        <a:buFont typeface="Arial"/>
        <a:buChar char="–"/>
        <a:defRPr lang="en-US" sz="1400" kern="1200" dirty="0" smtClean="0">
          <a:solidFill>
            <a:srgbClr val="000000"/>
          </a:solidFill>
          <a:latin typeface="+mn-lt"/>
          <a:ea typeface="+mn-ea"/>
          <a:cs typeface="+mn-cs"/>
        </a:defRPr>
      </a:lvl4pPr>
      <a:lvl5pPr marL="2057400" indent="-228600" algn="l" defTabSz="457200" rtl="0" eaLnBrk="1" latinLnBrk="0" hangingPunct="1">
        <a:spcBef>
          <a:spcPct val="20000"/>
        </a:spcBef>
        <a:buFont typeface="Arial"/>
        <a:buChar char="»"/>
        <a:defRPr lang="en-US" sz="1200" kern="1200" baseline="0" dirty="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68" userDrawn="1">
          <p15:clr>
            <a:srgbClr val="F26B43"/>
          </p15:clr>
        </p15:guide>
        <p15:guide id="2" pos="224" userDrawn="1">
          <p15:clr>
            <a:srgbClr val="F26B43"/>
          </p15:clr>
        </p15:guide>
        <p15:guide id="3" pos="7424" userDrawn="1">
          <p15:clr>
            <a:srgbClr val="F26B43"/>
          </p15:clr>
        </p15:guide>
        <p15:guide id="4" orient="horz" pos="768" userDrawn="1">
          <p15:clr>
            <a:srgbClr val="F26B43"/>
          </p15:clr>
        </p15:guide>
        <p15:guide id="0" pos="3949" userDrawn="1">
          <p15:clr>
            <a:srgbClr val="F26B43"/>
          </p15:clr>
        </p15:guide>
        <p15:guide id="5" pos="3725" userDrawn="1">
          <p15:clr>
            <a:srgbClr val="F26B43"/>
          </p15:clr>
        </p15:guide>
        <p15:guide id="6" orient="horz" pos="6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iki.analog.com/university/courses/electronics/efficiency_power_los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inhaskamal.github.io/DownGit/#/home?url=https://github.com/analogdevicesinc/education_tools/tree/master/m2k/ltspice/efficency_power_loss_ltspic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analog.com/en/technical-articles/ltspice-using-meas-and-step-commands-to-calculate-efficiency.html"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US" dirty="0"/>
              <a:t>Presented by:</a:t>
            </a:r>
          </a:p>
          <a:p>
            <a:r>
              <a:rPr lang="en-US" dirty="0"/>
              <a:t>&lt;&lt;Presenter’s name&gt;&gt;</a:t>
            </a:r>
          </a:p>
          <a:p>
            <a:r>
              <a:rPr lang="en-US" dirty="0"/>
              <a:t>&lt;&lt;presenter’s title&gt;&gt;</a:t>
            </a:r>
          </a:p>
        </p:txBody>
      </p:sp>
      <p:sp>
        <p:nvSpPr>
          <p:cNvPr id="5" name="Title 4"/>
          <p:cNvSpPr>
            <a:spLocks noGrp="1"/>
          </p:cNvSpPr>
          <p:nvPr>
            <p:ph type="title"/>
          </p:nvPr>
        </p:nvSpPr>
        <p:spPr/>
        <p:txBody>
          <a:bodyPr/>
          <a:lstStyle/>
          <a:p>
            <a:r>
              <a:rPr lang="en-US"/>
              <a:t>Hands-on </a:t>
            </a:r>
            <a:r>
              <a:rPr lang="en-US" dirty="0"/>
              <a:t>Workshop:</a:t>
            </a:r>
            <a:br>
              <a:rPr lang="en-US" dirty="0"/>
            </a:br>
            <a:r>
              <a:rPr lang="en-US" dirty="0"/>
              <a:t>Efficiency and Power Loss</a:t>
            </a:r>
          </a:p>
        </p:txBody>
      </p:sp>
      <p:sp>
        <p:nvSpPr>
          <p:cNvPr id="4" name="Slide Number Placeholder 3"/>
          <p:cNvSpPr>
            <a:spLocks noGrp="1"/>
          </p:cNvSpPr>
          <p:nvPr>
            <p:ph type="sldNum" sz="quarter" idx="4294967295"/>
          </p:nvPr>
        </p:nvSpPr>
        <p:spPr>
          <a:xfrm>
            <a:off x="10758488" y="6327775"/>
            <a:ext cx="1433512" cy="323850"/>
          </a:xfrm>
          <a:prstGeom prst="rect">
            <a:avLst/>
          </a:prstGeom>
        </p:spPr>
        <p:txBody>
          <a:bodyPr/>
          <a:lstStyle/>
          <a:p>
            <a:fld id="{8ED1CEE6-8BBE-4393-857A-BEE0A5C48EE0}" type="slidenum">
              <a:rPr lang="en-US" smtClean="0"/>
              <a:pPr/>
              <a:t>1</a:t>
            </a:fld>
            <a:endParaRPr lang="en-US" dirty="0"/>
          </a:p>
        </p:txBody>
      </p:sp>
      <p:sp>
        <p:nvSpPr>
          <p:cNvPr id="2" name="Footer Placeholder 1"/>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311812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005AC-2740-45C2-87BF-B36D0860CE66}"/>
              </a:ext>
            </a:extLst>
          </p:cNvPr>
          <p:cNvSpPr>
            <a:spLocks noGrp="1"/>
          </p:cNvSpPr>
          <p:nvPr>
            <p:ph type="title"/>
          </p:nvPr>
        </p:nvSpPr>
        <p:spPr/>
        <p:txBody>
          <a:bodyPr/>
          <a:lstStyle/>
          <a:p>
            <a:r>
              <a:rPr lang="en-US" dirty="0"/>
              <a:t>Thermal Resistance Primer</a:t>
            </a:r>
          </a:p>
        </p:txBody>
      </p:sp>
      <p:sp>
        <p:nvSpPr>
          <p:cNvPr id="3" name="Content Placeholder 2">
            <a:extLst>
              <a:ext uri="{FF2B5EF4-FFF2-40B4-BE49-F238E27FC236}">
                <a16:creationId xmlns:a16="http://schemas.microsoft.com/office/drawing/2014/main" id="{51D09D1D-CEEB-4AA2-B79F-5BF28E755946}"/>
              </a:ext>
            </a:extLst>
          </p:cNvPr>
          <p:cNvSpPr>
            <a:spLocks noGrp="1"/>
          </p:cNvSpPr>
          <p:nvPr>
            <p:ph idx="1"/>
          </p:nvPr>
        </p:nvSpPr>
        <p:spPr>
          <a:xfrm>
            <a:off x="355600" y="1219200"/>
            <a:ext cx="6038000" cy="775200"/>
          </a:xfrm>
        </p:spPr>
        <p:txBody>
          <a:bodyPr/>
          <a:lstStyle/>
          <a:p>
            <a:r>
              <a:rPr lang="en-US" dirty="0"/>
              <a:t>https://www.eevblog.com/forum/projects/opening-a-to-3-without-damaging-it/</a:t>
            </a:r>
          </a:p>
        </p:txBody>
      </p:sp>
      <p:sp>
        <p:nvSpPr>
          <p:cNvPr id="4" name="Slide Number Placeholder 3">
            <a:extLst>
              <a:ext uri="{FF2B5EF4-FFF2-40B4-BE49-F238E27FC236}">
                <a16:creationId xmlns:a16="http://schemas.microsoft.com/office/drawing/2014/main" id="{A2712E19-A92B-45DE-99F2-E1680666CF12}"/>
              </a:ext>
            </a:extLst>
          </p:cNvPr>
          <p:cNvSpPr>
            <a:spLocks noGrp="1"/>
          </p:cNvSpPr>
          <p:nvPr>
            <p:ph type="sldNum" sz="quarter" idx="4"/>
          </p:nvPr>
        </p:nvSpPr>
        <p:spPr/>
        <p:txBody>
          <a:bodyPr/>
          <a:lstStyle/>
          <a:p>
            <a:fld id="{8ED1CEE6-8BBE-4393-857A-BEE0A5C48EE0}" type="slidenum">
              <a:rPr lang="en-US" smtClean="0"/>
              <a:pPr/>
              <a:t>10</a:t>
            </a:fld>
            <a:endParaRPr lang="en-US" dirty="0"/>
          </a:p>
        </p:txBody>
      </p:sp>
      <p:sp>
        <p:nvSpPr>
          <p:cNvPr id="5" name="Footer Placeholder 4">
            <a:extLst>
              <a:ext uri="{FF2B5EF4-FFF2-40B4-BE49-F238E27FC236}">
                <a16:creationId xmlns:a16="http://schemas.microsoft.com/office/drawing/2014/main" id="{D4252FD6-B6C0-45AF-A56A-8D3203B3FB1C}"/>
              </a:ext>
            </a:extLst>
          </p:cNvPr>
          <p:cNvSpPr>
            <a:spLocks noGrp="1"/>
          </p:cNvSpPr>
          <p:nvPr>
            <p:ph type="ftr" sz="quarter" idx="3"/>
          </p:nvPr>
        </p:nvSpPr>
        <p:spPr/>
        <p:txBody>
          <a:bodyPr/>
          <a:lstStyle/>
          <a:p>
            <a:r>
              <a:rPr lang="en-US"/>
              <a:t>©2018 Analog Devices, Inc. All rights reserved. </a:t>
            </a:r>
            <a:endParaRPr lang="en-US" dirty="0"/>
          </a:p>
        </p:txBody>
      </p:sp>
      <p:pic>
        <p:nvPicPr>
          <p:cNvPr id="4098" name="Picture 2" descr="Related image">
            <a:extLst>
              <a:ext uri="{FF2B5EF4-FFF2-40B4-BE49-F238E27FC236}">
                <a16:creationId xmlns:a16="http://schemas.microsoft.com/office/drawing/2014/main" id="{E799DFE6-CDC7-40F1-B7EE-ECED3F0493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5437" y="2247751"/>
            <a:ext cx="3821787" cy="30166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F305375-E29D-420D-8342-F20FC298D009}"/>
              </a:ext>
            </a:extLst>
          </p:cNvPr>
          <p:cNvPicPr>
            <a:picLocks noChangeAspect="1"/>
          </p:cNvPicPr>
          <p:nvPr/>
        </p:nvPicPr>
        <p:blipFill>
          <a:blip r:embed="rId4"/>
          <a:stretch>
            <a:fillRect/>
          </a:stretch>
        </p:blipFill>
        <p:spPr>
          <a:xfrm>
            <a:off x="355600" y="2620800"/>
            <a:ext cx="6896100" cy="3219450"/>
          </a:xfrm>
          <a:prstGeom prst="rect">
            <a:avLst/>
          </a:prstGeom>
        </p:spPr>
      </p:pic>
      <p:cxnSp>
        <p:nvCxnSpPr>
          <p:cNvPr id="8" name="Straight Arrow Connector 7">
            <a:extLst>
              <a:ext uri="{FF2B5EF4-FFF2-40B4-BE49-F238E27FC236}">
                <a16:creationId xmlns:a16="http://schemas.microsoft.com/office/drawing/2014/main" id="{CE93DBF1-C0E5-4810-9EAB-CD669C3A9FF6}"/>
              </a:ext>
            </a:extLst>
          </p:cNvPr>
          <p:cNvCxnSpPr>
            <a:cxnSpLocks/>
            <a:stCxn id="9" idx="2"/>
          </p:cNvCxnSpPr>
          <p:nvPr/>
        </p:nvCxnSpPr>
        <p:spPr>
          <a:xfrm>
            <a:off x="8463735" y="2009043"/>
            <a:ext cx="477747" cy="58504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87E7AB78-1BE0-4C9B-A3D9-88EEFE76FAA7}"/>
              </a:ext>
            </a:extLst>
          </p:cNvPr>
          <p:cNvSpPr txBox="1"/>
          <p:nvPr/>
        </p:nvSpPr>
        <p:spPr>
          <a:xfrm>
            <a:off x="6634044" y="1301157"/>
            <a:ext cx="3659382" cy="707886"/>
          </a:xfrm>
          <a:prstGeom prst="rect">
            <a:avLst/>
          </a:prstGeom>
          <a:noFill/>
        </p:spPr>
        <p:txBody>
          <a:bodyPr wrap="square" rtlCol="0">
            <a:spAutoFit/>
          </a:bodyPr>
          <a:lstStyle/>
          <a:p>
            <a:pPr algn="l"/>
            <a:r>
              <a:rPr lang="en-US" sz="2000" dirty="0">
                <a:latin typeface="Arial"/>
                <a:cs typeface="Arial"/>
              </a:rPr>
              <a:t>Bolt a big enough heat sink on the back (case)…</a:t>
            </a:r>
          </a:p>
        </p:txBody>
      </p:sp>
      <p:cxnSp>
        <p:nvCxnSpPr>
          <p:cNvPr id="16" name="Straight Arrow Connector 15">
            <a:extLst>
              <a:ext uri="{FF2B5EF4-FFF2-40B4-BE49-F238E27FC236}">
                <a16:creationId xmlns:a16="http://schemas.microsoft.com/office/drawing/2014/main" id="{37846C6B-4F48-4391-BA36-55E3492E928F}"/>
              </a:ext>
            </a:extLst>
          </p:cNvPr>
          <p:cNvCxnSpPr>
            <a:cxnSpLocks/>
            <a:stCxn id="17" idx="0"/>
          </p:cNvCxnSpPr>
          <p:nvPr/>
        </p:nvCxnSpPr>
        <p:spPr>
          <a:xfrm flipV="1">
            <a:off x="8886160" y="3571683"/>
            <a:ext cx="656739" cy="179456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01145C3D-8462-4BC7-A058-FEE55AE47712}"/>
              </a:ext>
            </a:extLst>
          </p:cNvPr>
          <p:cNvSpPr txBox="1"/>
          <p:nvPr/>
        </p:nvSpPr>
        <p:spPr>
          <a:xfrm>
            <a:off x="7056469" y="5366248"/>
            <a:ext cx="3659382" cy="400110"/>
          </a:xfrm>
          <a:prstGeom prst="rect">
            <a:avLst/>
          </a:prstGeom>
          <a:noFill/>
        </p:spPr>
        <p:txBody>
          <a:bodyPr wrap="square" rtlCol="0">
            <a:spAutoFit/>
          </a:bodyPr>
          <a:lstStyle/>
          <a:p>
            <a:pPr algn="l"/>
            <a:r>
              <a:rPr lang="en-US" sz="2000" dirty="0">
                <a:latin typeface="Arial"/>
                <a:cs typeface="Arial"/>
              </a:rPr>
              <a:t>…to keep this little guy cool</a:t>
            </a:r>
          </a:p>
        </p:txBody>
      </p:sp>
    </p:spTree>
    <p:extLst>
      <p:ext uri="{BB962C8B-B14F-4D97-AF65-F5344CB8AC3E}">
        <p14:creationId xmlns:p14="http://schemas.microsoft.com/office/powerpoint/2010/main" val="3446870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11C95C-8666-4887-881C-2828F0CA10F3}"/>
              </a:ext>
            </a:extLst>
          </p:cNvPr>
          <p:cNvPicPr>
            <a:picLocks noChangeAspect="1"/>
          </p:cNvPicPr>
          <p:nvPr/>
        </p:nvPicPr>
        <p:blipFill>
          <a:blip r:embed="rId3"/>
          <a:stretch>
            <a:fillRect/>
          </a:stretch>
        </p:blipFill>
        <p:spPr>
          <a:xfrm>
            <a:off x="8943527" y="2114941"/>
            <a:ext cx="2609850" cy="4048125"/>
          </a:xfrm>
          <a:prstGeom prst="rect">
            <a:avLst/>
          </a:prstGeom>
        </p:spPr>
      </p:pic>
      <p:sp>
        <p:nvSpPr>
          <p:cNvPr id="2" name="Title 1">
            <a:extLst>
              <a:ext uri="{FF2B5EF4-FFF2-40B4-BE49-F238E27FC236}">
                <a16:creationId xmlns:a16="http://schemas.microsoft.com/office/drawing/2014/main" id="{C21F48C5-DAB1-4990-BD2D-ABBF17189442}"/>
              </a:ext>
            </a:extLst>
          </p:cNvPr>
          <p:cNvSpPr>
            <a:spLocks noGrp="1"/>
          </p:cNvSpPr>
          <p:nvPr>
            <p:ph type="title"/>
          </p:nvPr>
        </p:nvSpPr>
        <p:spPr/>
        <p:txBody>
          <a:bodyPr/>
          <a:lstStyle/>
          <a:p>
            <a:r>
              <a:rPr lang="en-US" dirty="0"/>
              <a:t>Digression: Do we ever INTENTIONALLY increase Theta-JA?</a:t>
            </a:r>
          </a:p>
        </p:txBody>
      </p:sp>
      <p:sp>
        <p:nvSpPr>
          <p:cNvPr id="3" name="Content Placeholder 2">
            <a:extLst>
              <a:ext uri="{FF2B5EF4-FFF2-40B4-BE49-F238E27FC236}">
                <a16:creationId xmlns:a16="http://schemas.microsoft.com/office/drawing/2014/main" id="{AD2B2FEC-4000-4796-8EB8-B3F089482E11}"/>
              </a:ext>
            </a:extLst>
          </p:cNvPr>
          <p:cNvSpPr>
            <a:spLocks noGrp="1"/>
          </p:cNvSpPr>
          <p:nvPr>
            <p:ph idx="1"/>
          </p:nvPr>
        </p:nvSpPr>
        <p:spPr>
          <a:xfrm>
            <a:off x="355600" y="1219200"/>
            <a:ext cx="8852946" cy="1287332"/>
          </a:xfrm>
        </p:spPr>
        <p:txBody>
          <a:bodyPr>
            <a:normAutofit/>
          </a:bodyPr>
          <a:lstStyle/>
          <a:p>
            <a:r>
              <a:rPr lang="en-US" dirty="0"/>
              <a:t>LT399 Precision Reference has a built-in heater, comes with plastic case</a:t>
            </a:r>
          </a:p>
          <a:p>
            <a:r>
              <a:rPr lang="en-US" dirty="0"/>
              <a:t>LTZ1000A </a:t>
            </a:r>
            <a:r>
              <a:rPr lang="en-US" b="1" i="1" dirty="0"/>
              <a:t>Ultra</a:t>
            </a:r>
            <a:r>
              <a:rPr lang="en-US" dirty="0"/>
              <a:t> Precision Reference “uses a proprietary die attach method to provide significantly higher thermal resistance” (Translation: foamy glue.)</a:t>
            </a:r>
          </a:p>
        </p:txBody>
      </p:sp>
      <p:sp>
        <p:nvSpPr>
          <p:cNvPr id="4" name="Slide Number Placeholder 3">
            <a:extLst>
              <a:ext uri="{FF2B5EF4-FFF2-40B4-BE49-F238E27FC236}">
                <a16:creationId xmlns:a16="http://schemas.microsoft.com/office/drawing/2014/main" id="{55E2D814-81B1-4957-ACD8-1BB1DEAA83F4}"/>
              </a:ext>
            </a:extLst>
          </p:cNvPr>
          <p:cNvSpPr>
            <a:spLocks noGrp="1"/>
          </p:cNvSpPr>
          <p:nvPr>
            <p:ph type="sldNum" sz="quarter" idx="4"/>
          </p:nvPr>
        </p:nvSpPr>
        <p:spPr/>
        <p:txBody>
          <a:bodyPr/>
          <a:lstStyle/>
          <a:p>
            <a:fld id="{8ED1CEE6-8BBE-4393-857A-BEE0A5C48EE0}" type="slidenum">
              <a:rPr lang="en-US" smtClean="0"/>
              <a:pPr/>
              <a:t>11</a:t>
            </a:fld>
            <a:endParaRPr lang="en-US" dirty="0"/>
          </a:p>
        </p:txBody>
      </p:sp>
      <p:sp>
        <p:nvSpPr>
          <p:cNvPr id="5" name="Footer Placeholder 4">
            <a:extLst>
              <a:ext uri="{FF2B5EF4-FFF2-40B4-BE49-F238E27FC236}">
                <a16:creationId xmlns:a16="http://schemas.microsoft.com/office/drawing/2014/main" id="{D713AC85-B65B-4B33-8B1D-94BEBCFC5F20}"/>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C0A81B23-2E80-4B23-AB84-8C3B3A327C47}"/>
              </a:ext>
            </a:extLst>
          </p:cNvPr>
          <p:cNvPicPr>
            <a:picLocks noChangeAspect="1"/>
          </p:cNvPicPr>
          <p:nvPr/>
        </p:nvPicPr>
        <p:blipFill>
          <a:blip r:embed="rId4"/>
          <a:stretch>
            <a:fillRect/>
          </a:stretch>
        </p:blipFill>
        <p:spPr>
          <a:xfrm>
            <a:off x="93543" y="3358283"/>
            <a:ext cx="1971229" cy="2195232"/>
          </a:xfrm>
          <a:prstGeom prst="rect">
            <a:avLst/>
          </a:prstGeom>
        </p:spPr>
      </p:pic>
      <p:pic>
        <p:nvPicPr>
          <p:cNvPr id="7" name="Picture 6">
            <a:extLst>
              <a:ext uri="{FF2B5EF4-FFF2-40B4-BE49-F238E27FC236}">
                <a16:creationId xmlns:a16="http://schemas.microsoft.com/office/drawing/2014/main" id="{642271E5-C5B6-44C1-8B68-98758247A0A0}"/>
              </a:ext>
            </a:extLst>
          </p:cNvPr>
          <p:cNvPicPr>
            <a:picLocks noChangeAspect="1"/>
          </p:cNvPicPr>
          <p:nvPr/>
        </p:nvPicPr>
        <p:blipFill>
          <a:blip r:embed="rId5"/>
          <a:stretch>
            <a:fillRect/>
          </a:stretch>
        </p:blipFill>
        <p:spPr>
          <a:xfrm>
            <a:off x="2267117" y="3610231"/>
            <a:ext cx="2234569" cy="2477888"/>
          </a:xfrm>
          <a:prstGeom prst="rect">
            <a:avLst/>
          </a:prstGeom>
        </p:spPr>
      </p:pic>
      <p:pic>
        <p:nvPicPr>
          <p:cNvPr id="8" name="Picture 7">
            <a:extLst>
              <a:ext uri="{FF2B5EF4-FFF2-40B4-BE49-F238E27FC236}">
                <a16:creationId xmlns:a16="http://schemas.microsoft.com/office/drawing/2014/main" id="{35E801AD-498E-4E69-A52B-C9B0B9D8B1D3}"/>
              </a:ext>
            </a:extLst>
          </p:cNvPr>
          <p:cNvPicPr>
            <a:picLocks noChangeAspect="1"/>
          </p:cNvPicPr>
          <p:nvPr/>
        </p:nvPicPr>
        <p:blipFill>
          <a:blip r:embed="rId6"/>
          <a:stretch>
            <a:fillRect/>
          </a:stretch>
        </p:blipFill>
        <p:spPr>
          <a:xfrm>
            <a:off x="4573794" y="3429000"/>
            <a:ext cx="3245448" cy="2804067"/>
          </a:xfrm>
          <a:prstGeom prst="rect">
            <a:avLst/>
          </a:prstGeom>
        </p:spPr>
      </p:pic>
    </p:spTree>
    <p:extLst>
      <p:ext uri="{BB962C8B-B14F-4D97-AF65-F5344CB8AC3E}">
        <p14:creationId xmlns:p14="http://schemas.microsoft.com/office/powerpoint/2010/main" val="1673758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6799B-8D86-4838-B461-F9CE6D0FC2E6}"/>
              </a:ext>
            </a:extLst>
          </p:cNvPr>
          <p:cNvSpPr>
            <a:spLocks noGrp="1"/>
          </p:cNvSpPr>
          <p:nvPr>
            <p:ph type="title"/>
          </p:nvPr>
        </p:nvSpPr>
        <p:spPr/>
        <p:txBody>
          <a:bodyPr/>
          <a:lstStyle/>
          <a:p>
            <a:r>
              <a:rPr lang="en-US" dirty="0"/>
              <a:t>Measuring Temperature</a:t>
            </a:r>
          </a:p>
        </p:txBody>
      </p:sp>
      <p:sp>
        <p:nvSpPr>
          <p:cNvPr id="3" name="Content Placeholder 2">
            <a:extLst>
              <a:ext uri="{FF2B5EF4-FFF2-40B4-BE49-F238E27FC236}">
                <a16:creationId xmlns:a16="http://schemas.microsoft.com/office/drawing/2014/main" id="{4BC300A2-1894-4CE4-91C3-CC9827300F3B}"/>
              </a:ext>
            </a:extLst>
          </p:cNvPr>
          <p:cNvSpPr>
            <a:spLocks noGrp="1"/>
          </p:cNvSpPr>
          <p:nvPr>
            <p:ph idx="1"/>
          </p:nvPr>
        </p:nvSpPr>
        <p:spPr>
          <a:xfrm>
            <a:off x="301812" y="1111561"/>
            <a:ext cx="9745830" cy="1373008"/>
          </a:xfrm>
        </p:spPr>
        <p:txBody>
          <a:bodyPr>
            <a:normAutofit/>
          </a:bodyPr>
          <a:lstStyle/>
          <a:p>
            <a:r>
              <a:rPr lang="en-US" dirty="0"/>
              <a:t>External measurements – typically using thermocouples</a:t>
            </a:r>
          </a:p>
          <a:p>
            <a:r>
              <a:rPr lang="en-US" dirty="0"/>
              <a:t>We can use the AD592 from the parts kit.</a:t>
            </a:r>
          </a:p>
          <a:p>
            <a:r>
              <a:rPr lang="en-US" dirty="0"/>
              <a:t>Not terribly scientific, but useful for relative measurements and building intuition</a:t>
            </a:r>
          </a:p>
        </p:txBody>
      </p:sp>
      <p:sp>
        <p:nvSpPr>
          <p:cNvPr id="4" name="Slide Number Placeholder 3">
            <a:extLst>
              <a:ext uri="{FF2B5EF4-FFF2-40B4-BE49-F238E27FC236}">
                <a16:creationId xmlns:a16="http://schemas.microsoft.com/office/drawing/2014/main" id="{AC7DC0A0-5EF8-4D23-A836-D62F0D582DDF}"/>
              </a:ext>
            </a:extLst>
          </p:cNvPr>
          <p:cNvSpPr>
            <a:spLocks noGrp="1"/>
          </p:cNvSpPr>
          <p:nvPr>
            <p:ph type="sldNum" sz="quarter" idx="4"/>
          </p:nvPr>
        </p:nvSpPr>
        <p:spPr/>
        <p:txBody>
          <a:bodyPr/>
          <a:lstStyle/>
          <a:p>
            <a:fld id="{8ED1CEE6-8BBE-4393-857A-BEE0A5C48EE0}" type="slidenum">
              <a:rPr lang="en-US" smtClean="0"/>
              <a:pPr/>
              <a:t>12</a:t>
            </a:fld>
            <a:endParaRPr lang="en-US" dirty="0"/>
          </a:p>
        </p:txBody>
      </p:sp>
      <p:sp>
        <p:nvSpPr>
          <p:cNvPr id="5" name="Footer Placeholder 4">
            <a:extLst>
              <a:ext uri="{FF2B5EF4-FFF2-40B4-BE49-F238E27FC236}">
                <a16:creationId xmlns:a16="http://schemas.microsoft.com/office/drawing/2014/main" id="{A05763A0-B915-40EF-8F72-15B16D8A2A32}"/>
              </a:ext>
            </a:extLst>
          </p:cNvPr>
          <p:cNvSpPr>
            <a:spLocks noGrp="1"/>
          </p:cNvSpPr>
          <p:nvPr>
            <p:ph type="ftr" sz="quarter" idx="3"/>
          </p:nvPr>
        </p:nvSpPr>
        <p:spPr/>
        <p:txBody>
          <a:bodyPr/>
          <a:lstStyle/>
          <a:p>
            <a:r>
              <a:rPr lang="en-US"/>
              <a:t>©2018 Analog Devices, Inc. All rights reserved. </a:t>
            </a:r>
            <a:endParaRPr lang="en-US" dirty="0"/>
          </a:p>
        </p:txBody>
      </p:sp>
      <p:pic>
        <p:nvPicPr>
          <p:cNvPr id="7" name="Picture 6">
            <a:extLst>
              <a:ext uri="{FF2B5EF4-FFF2-40B4-BE49-F238E27FC236}">
                <a16:creationId xmlns:a16="http://schemas.microsoft.com/office/drawing/2014/main" id="{F3CE3D34-3235-4082-A904-8AA717898DDF}"/>
              </a:ext>
            </a:extLst>
          </p:cNvPr>
          <p:cNvPicPr>
            <a:picLocks noChangeAspect="1"/>
          </p:cNvPicPr>
          <p:nvPr/>
        </p:nvPicPr>
        <p:blipFill>
          <a:blip r:embed="rId2"/>
          <a:stretch>
            <a:fillRect/>
          </a:stretch>
        </p:blipFill>
        <p:spPr>
          <a:xfrm rot="16200000">
            <a:off x="-680368" y="3693108"/>
            <a:ext cx="3587006" cy="1515067"/>
          </a:xfrm>
          <a:prstGeom prst="rect">
            <a:avLst/>
          </a:prstGeom>
        </p:spPr>
      </p:pic>
      <p:pic>
        <p:nvPicPr>
          <p:cNvPr id="8" name="Picture 7">
            <a:extLst>
              <a:ext uri="{FF2B5EF4-FFF2-40B4-BE49-F238E27FC236}">
                <a16:creationId xmlns:a16="http://schemas.microsoft.com/office/drawing/2014/main" id="{8E19CF5F-B504-4488-919C-EE5F14F76510}"/>
              </a:ext>
            </a:extLst>
          </p:cNvPr>
          <p:cNvPicPr>
            <a:picLocks noChangeAspect="1"/>
          </p:cNvPicPr>
          <p:nvPr/>
        </p:nvPicPr>
        <p:blipFill>
          <a:blip r:embed="rId3"/>
          <a:stretch>
            <a:fillRect/>
          </a:stretch>
        </p:blipFill>
        <p:spPr>
          <a:xfrm>
            <a:off x="2248236" y="3083803"/>
            <a:ext cx="2381250" cy="2733675"/>
          </a:xfrm>
          <a:prstGeom prst="rect">
            <a:avLst/>
          </a:prstGeom>
        </p:spPr>
      </p:pic>
    </p:spTree>
    <p:extLst>
      <p:ext uri="{BB962C8B-B14F-4D97-AF65-F5344CB8AC3E}">
        <p14:creationId xmlns:p14="http://schemas.microsoft.com/office/powerpoint/2010/main" val="94850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33BCB-EFBF-4B09-ABDB-A5265D853FEE}"/>
              </a:ext>
            </a:extLst>
          </p:cNvPr>
          <p:cNvSpPr>
            <a:spLocks noGrp="1"/>
          </p:cNvSpPr>
          <p:nvPr>
            <p:ph type="title"/>
          </p:nvPr>
        </p:nvSpPr>
        <p:spPr/>
        <p:txBody>
          <a:bodyPr/>
          <a:lstStyle/>
          <a:p>
            <a:r>
              <a:rPr lang="en-US" dirty="0"/>
              <a:t>LT3080 Thermal Situation (have a look at your LT3080 from parts kit)</a:t>
            </a:r>
          </a:p>
        </p:txBody>
      </p:sp>
      <p:sp>
        <p:nvSpPr>
          <p:cNvPr id="4" name="Slide Number Placeholder 3">
            <a:extLst>
              <a:ext uri="{FF2B5EF4-FFF2-40B4-BE49-F238E27FC236}">
                <a16:creationId xmlns:a16="http://schemas.microsoft.com/office/drawing/2014/main" id="{AD36911F-018E-43EE-9CB3-59B80BC8D4AB}"/>
              </a:ext>
            </a:extLst>
          </p:cNvPr>
          <p:cNvSpPr>
            <a:spLocks noGrp="1"/>
          </p:cNvSpPr>
          <p:nvPr>
            <p:ph type="sldNum" sz="quarter" idx="4"/>
          </p:nvPr>
        </p:nvSpPr>
        <p:spPr/>
        <p:txBody>
          <a:bodyPr/>
          <a:lstStyle/>
          <a:p>
            <a:fld id="{8ED1CEE6-8BBE-4393-857A-BEE0A5C48EE0}" type="slidenum">
              <a:rPr lang="en-US" smtClean="0"/>
              <a:pPr/>
              <a:t>13</a:t>
            </a:fld>
            <a:endParaRPr lang="en-US" dirty="0"/>
          </a:p>
        </p:txBody>
      </p:sp>
      <p:sp>
        <p:nvSpPr>
          <p:cNvPr id="5" name="Footer Placeholder 4">
            <a:extLst>
              <a:ext uri="{FF2B5EF4-FFF2-40B4-BE49-F238E27FC236}">
                <a16:creationId xmlns:a16="http://schemas.microsoft.com/office/drawing/2014/main" id="{A93C4CFA-5013-4CEF-9A99-D5F26F2970F0}"/>
              </a:ext>
            </a:extLst>
          </p:cNvPr>
          <p:cNvSpPr>
            <a:spLocks noGrp="1"/>
          </p:cNvSpPr>
          <p:nvPr>
            <p:ph type="ftr" sz="quarter" idx="3"/>
          </p:nvPr>
        </p:nvSpPr>
        <p:spPr/>
        <p:txBody>
          <a:bodyPr/>
          <a:lstStyle/>
          <a:p>
            <a:r>
              <a:rPr lang="en-US"/>
              <a:t>©2018 Analog Devices, Inc. All rights reserved. </a:t>
            </a:r>
            <a:endParaRPr lang="en-US" dirty="0"/>
          </a:p>
        </p:txBody>
      </p:sp>
      <p:sp>
        <p:nvSpPr>
          <p:cNvPr id="6" name="TextBox 5">
            <a:extLst>
              <a:ext uri="{FF2B5EF4-FFF2-40B4-BE49-F238E27FC236}">
                <a16:creationId xmlns:a16="http://schemas.microsoft.com/office/drawing/2014/main" id="{922C275B-E3A1-4AD5-8AAD-C89E6C515789}"/>
              </a:ext>
            </a:extLst>
          </p:cNvPr>
          <p:cNvSpPr txBox="1"/>
          <p:nvPr/>
        </p:nvSpPr>
        <p:spPr>
          <a:xfrm>
            <a:off x="7680958" y="1347499"/>
            <a:ext cx="4256117" cy="1015663"/>
          </a:xfrm>
          <a:prstGeom prst="rect">
            <a:avLst/>
          </a:prstGeom>
          <a:noFill/>
        </p:spPr>
        <p:txBody>
          <a:bodyPr wrap="square" rtlCol="0">
            <a:spAutoFit/>
          </a:bodyPr>
          <a:lstStyle/>
          <a:p>
            <a:pPr algn="l"/>
            <a:r>
              <a:rPr lang="en-US" sz="2000" dirty="0">
                <a:latin typeface="Arial"/>
                <a:cs typeface="Arial"/>
              </a:rPr>
              <a:t>ϴ</a:t>
            </a:r>
            <a:r>
              <a:rPr lang="en-US" sz="2000" baseline="-25000" dirty="0">
                <a:latin typeface="Arial"/>
                <a:cs typeface="Arial"/>
              </a:rPr>
              <a:t>JA</a:t>
            </a:r>
            <a:r>
              <a:rPr lang="en-US" sz="2000" dirty="0">
                <a:latin typeface="Arial"/>
                <a:cs typeface="Arial"/>
              </a:rPr>
              <a:t>: Worst-case; measured with a thermally terrible board layout, on purpose.</a:t>
            </a:r>
          </a:p>
        </p:txBody>
      </p:sp>
      <p:sp>
        <p:nvSpPr>
          <p:cNvPr id="7" name="TextBox 6">
            <a:extLst>
              <a:ext uri="{FF2B5EF4-FFF2-40B4-BE49-F238E27FC236}">
                <a16:creationId xmlns:a16="http://schemas.microsoft.com/office/drawing/2014/main" id="{B4851682-50E0-4569-AF64-143DA9710504}"/>
              </a:ext>
            </a:extLst>
          </p:cNvPr>
          <p:cNvSpPr txBox="1"/>
          <p:nvPr/>
        </p:nvSpPr>
        <p:spPr>
          <a:xfrm>
            <a:off x="254926" y="1347499"/>
            <a:ext cx="4256117" cy="1015663"/>
          </a:xfrm>
          <a:prstGeom prst="rect">
            <a:avLst/>
          </a:prstGeom>
          <a:noFill/>
        </p:spPr>
        <p:txBody>
          <a:bodyPr wrap="square" rtlCol="0">
            <a:spAutoFit/>
          </a:bodyPr>
          <a:lstStyle/>
          <a:p>
            <a:pPr algn="l"/>
            <a:r>
              <a:rPr lang="en-US" sz="2000" dirty="0">
                <a:latin typeface="Arial"/>
                <a:cs typeface="Arial"/>
              </a:rPr>
              <a:t>ϴ</a:t>
            </a:r>
            <a:r>
              <a:rPr lang="en-US" sz="2000" baseline="-25000" dirty="0">
                <a:latin typeface="Arial"/>
                <a:cs typeface="Arial"/>
              </a:rPr>
              <a:t>JC</a:t>
            </a:r>
            <a:r>
              <a:rPr lang="en-US" sz="2000" dirty="0">
                <a:latin typeface="Arial"/>
                <a:cs typeface="Arial"/>
              </a:rPr>
              <a:t>: A theoretical minimum, with the part mounted to a big block of copper</a:t>
            </a:r>
          </a:p>
        </p:txBody>
      </p:sp>
      <p:sp>
        <p:nvSpPr>
          <p:cNvPr id="8" name="TextBox 7">
            <a:extLst>
              <a:ext uri="{FF2B5EF4-FFF2-40B4-BE49-F238E27FC236}">
                <a16:creationId xmlns:a16="http://schemas.microsoft.com/office/drawing/2014/main" id="{72ED2724-7E72-477D-A871-733086EBBD88}"/>
              </a:ext>
            </a:extLst>
          </p:cNvPr>
          <p:cNvSpPr txBox="1"/>
          <p:nvPr/>
        </p:nvSpPr>
        <p:spPr>
          <a:xfrm>
            <a:off x="4042758" y="2468257"/>
            <a:ext cx="3294609" cy="1015663"/>
          </a:xfrm>
          <a:prstGeom prst="rect">
            <a:avLst/>
          </a:prstGeom>
          <a:noFill/>
        </p:spPr>
        <p:txBody>
          <a:bodyPr wrap="square" rtlCol="0">
            <a:spAutoFit/>
          </a:bodyPr>
          <a:lstStyle/>
          <a:p>
            <a:r>
              <a:rPr lang="en-US" sz="2000" dirty="0">
                <a:latin typeface="Arial"/>
                <a:cs typeface="Arial"/>
              </a:rPr>
              <a:t>ϴ</a:t>
            </a:r>
            <a:r>
              <a:rPr lang="en-US" sz="2000" baseline="-25000" dirty="0">
                <a:latin typeface="Arial"/>
                <a:cs typeface="Arial"/>
              </a:rPr>
              <a:t>JC</a:t>
            </a:r>
            <a:r>
              <a:rPr lang="en-US" sz="2000" dirty="0">
                <a:cs typeface="Arial"/>
              </a:rPr>
              <a:t>+ my ϴ</a:t>
            </a:r>
            <a:r>
              <a:rPr lang="en-US" sz="2000" baseline="-25000" dirty="0">
                <a:cs typeface="Arial"/>
              </a:rPr>
              <a:t>CA</a:t>
            </a:r>
            <a:r>
              <a:rPr lang="en-US" sz="2000" dirty="0">
                <a:latin typeface="Arial"/>
                <a:cs typeface="Arial"/>
              </a:rPr>
              <a:t> = </a:t>
            </a:r>
            <a:r>
              <a:rPr lang="en-US" sz="2000" dirty="0">
                <a:cs typeface="Arial"/>
              </a:rPr>
              <a:t>ϴ</a:t>
            </a:r>
            <a:r>
              <a:rPr lang="en-US" sz="2000" baseline="-25000" dirty="0" err="1">
                <a:cs typeface="Arial"/>
              </a:rPr>
              <a:t>MyDesign</a:t>
            </a:r>
            <a:r>
              <a:rPr lang="en-US" sz="2000" dirty="0">
                <a:cs typeface="Arial"/>
              </a:rPr>
              <a:t> </a:t>
            </a:r>
          </a:p>
          <a:p>
            <a:r>
              <a:rPr lang="en-US" sz="2000" dirty="0">
                <a:latin typeface="Arial"/>
                <a:cs typeface="Arial"/>
              </a:rPr>
              <a:t>Your design is somewhere in between</a:t>
            </a:r>
          </a:p>
        </p:txBody>
      </p:sp>
      <p:pic>
        <p:nvPicPr>
          <p:cNvPr id="9" name="Picture 8">
            <a:extLst>
              <a:ext uri="{FF2B5EF4-FFF2-40B4-BE49-F238E27FC236}">
                <a16:creationId xmlns:a16="http://schemas.microsoft.com/office/drawing/2014/main" id="{F07FE9C3-F9C4-45C5-B746-BA51A251D234}"/>
              </a:ext>
            </a:extLst>
          </p:cNvPr>
          <p:cNvPicPr>
            <a:picLocks noChangeAspect="1"/>
          </p:cNvPicPr>
          <p:nvPr/>
        </p:nvPicPr>
        <p:blipFill>
          <a:blip r:embed="rId3"/>
          <a:stretch>
            <a:fillRect/>
          </a:stretch>
        </p:blipFill>
        <p:spPr>
          <a:xfrm>
            <a:off x="3737696" y="3844782"/>
            <a:ext cx="4162425" cy="2295525"/>
          </a:xfrm>
          <a:prstGeom prst="rect">
            <a:avLst/>
          </a:prstGeom>
        </p:spPr>
      </p:pic>
      <p:pic>
        <p:nvPicPr>
          <p:cNvPr id="10" name="Picture 9">
            <a:extLst>
              <a:ext uri="{FF2B5EF4-FFF2-40B4-BE49-F238E27FC236}">
                <a16:creationId xmlns:a16="http://schemas.microsoft.com/office/drawing/2014/main" id="{A2C007C3-8B3D-47ED-952E-A2BC2D77DC5A}"/>
              </a:ext>
            </a:extLst>
          </p:cNvPr>
          <p:cNvPicPr>
            <a:picLocks noChangeAspect="1"/>
          </p:cNvPicPr>
          <p:nvPr/>
        </p:nvPicPr>
        <p:blipFill>
          <a:blip r:embed="rId4"/>
          <a:stretch>
            <a:fillRect/>
          </a:stretch>
        </p:blipFill>
        <p:spPr>
          <a:xfrm>
            <a:off x="1635789" y="3165582"/>
            <a:ext cx="1755804" cy="1358400"/>
          </a:xfrm>
          <a:prstGeom prst="rect">
            <a:avLst/>
          </a:prstGeom>
        </p:spPr>
      </p:pic>
      <p:pic>
        <p:nvPicPr>
          <p:cNvPr id="11" name="Picture 10">
            <a:extLst>
              <a:ext uri="{FF2B5EF4-FFF2-40B4-BE49-F238E27FC236}">
                <a16:creationId xmlns:a16="http://schemas.microsoft.com/office/drawing/2014/main" id="{8157AD30-FA85-42DC-8008-90BC4DE6DB8D}"/>
              </a:ext>
            </a:extLst>
          </p:cNvPr>
          <p:cNvPicPr>
            <a:picLocks noChangeAspect="1"/>
          </p:cNvPicPr>
          <p:nvPr/>
        </p:nvPicPr>
        <p:blipFill>
          <a:blip r:embed="rId5"/>
          <a:stretch>
            <a:fillRect/>
          </a:stretch>
        </p:blipFill>
        <p:spPr>
          <a:xfrm>
            <a:off x="1608558" y="5095519"/>
            <a:ext cx="1548852" cy="992147"/>
          </a:xfrm>
          <a:prstGeom prst="rect">
            <a:avLst/>
          </a:prstGeom>
        </p:spPr>
      </p:pic>
      <p:pic>
        <p:nvPicPr>
          <p:cNvPr id="7170" name="Picture 2" descr="TO-220 power transistor">
            <a:extLst>
              <a:ext uri="{FF2B5EF4-FFF2-40B4-BE49-F238E27FC236}">
                <a16:creationId xmlns:a16="http://schemas.microsoft.com/office/drawing/2014/main" id="{4498D726-4148-4C35-A092-4C3DC658CA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815" y="3110400"/>
            <a:ext cx="1487644" cy="287733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D6D8F131-0D5E-40CC-BC1A-5459B5241331}"/>
              </a:ext>
            </a:extLst>
          </p:cNvPr>
          <p:cNvSpPr txBox="1"/>
          <p:nvPr/>
        </p:nvSpPr>
        <p:spPr>
          <a:xfrm>
            <a:off x="169545" y="6158088"/>
            <a:ext cx="5153717" cy="276999"/>
          </a:xfrm>
          <a:prstGeom prst="rect">
            <a:avLst/>
          </a:prstGeom>
          <a:noFill/>
        </p:spPr>
        <p:txBody>
          <a:bodyPr wrap="square" rtlCol="0">
            <a:spAutoFit/>
          </a:bodyPr>
          <a:lstStyle/>
          <a:p>
            <a:r>
              <a:rPr lang="en-US" sz="1200" dirty="0">
                <a:cs typeface="Arial"/>
              </a:rPr>
              <a:t>Image from this article: http://www.johnhearfield.com/Eng/Heatsinks.htm</a:t>
            </a:r>
            <a:endParaRPr lang="en-US" sz="1200" dirty="0">
              <a:latin typeface="Arial"/>
              <a:cs typeface="Arial"/>
            </a:endParaRPr>
          </a:p>
        </p:txBody>
      </p:sp>
      <p:pic>
        <p:nvPicPr>
          <p:cNvPr id="3" name="Picture 2">
            <a:extLst>
              <a:ext uri="{FF2B5EF4-FFF2-40B4-BE49-F238E27FC236}">
                <a16:creationId xmlns:a16="http://schemas.microsoft.com/office/drawing/2014/main" id="{E353B219-A1E5-4021-B321-EF3542D9A7CB}"/>
              </a:ext>
            </a:extLst>
          </p:cNvPr>
          <p:cNvPicPr>
            <a:picLocks noChangeAspect="1"/>
          </p:cNvPicPr>
          <p:nvPr/>
        </p:nvPicPr>
        <p:blipFill>
          <a:blip r:embed="rId7"/>
          <a:stretch>
            <a:fillRect/>
          </a:stretch>
        </p:blipFill>
        <p:spPr>
          <a:xfrm>
            <a:off x="8901375" y="2835869"/>
            <a:ext cx="2902089" cy="2755723"/>
          </a:xfrm>
          <a:prstGeom prst="rect">
            <a:avLst/>
          </a:prstGeom>
        </p:spPr>
      </p:pic>
      <p:sp>
        <p:nvSpPr>
          <p:cNvPr id="15" name="TextBox 14">
            <a:extLst>
              <a:ext uri="{FF2B5EF4-FFF2-40B4-BE49-F238E27FC236}">
                <a16:creationId xmlns:a16="http://schemas.microsoft.com/office/drawing/2014/main" id="{F6701836-FB30-4F7D-A663-7B3F8000BEB4}"/>
              </a:ext>
            </a:extLst>
          </p:cNvPr>
          <p:cNvSpPr txBox="1"/>
          <p:nvPr/>
        </p:nvSpPr>
        <p:spPr>
          <a:xfrm>
            <a:off x="9120730" y="5784557"/>
            <a:ext cx="1853256" cy="276999"/>
          </a:xfrm>
          <a:prstGeom prst="rect">
            <a:avLst/>
          </a:prstGeom>
          <a:noFill/>
        </p:spPr>
        <p:txBody>
          <a:bodyPr wrap="square" rtlCol="0">
            <a:spAutoFit/>
          </a:bodyPr>
          <a:lstStyle/>
          <a:p>
            <a:r>
              <a:rPr lang="en-US" sz="1200" dirty="0">
                <a:cs typeface="Arial"/>
              </a:rPr>
              <a:t>Image from JESD51-9</a:t>
            </a:r>
            <a:endParaRPr lang="en-US" sz="1200" dirty="0">
              <a:latin typeface="Arial"/>
              <a:cs typeface="Arial"/>
            </a:endParaRPr>
          </a:p>
        </p:txBody>
      </p:sp>
    </p:spTree>
    <p:extLst>
      <p:ext uri="{BB962C8B-B14F-4D97-AF65-F5344CB8AC3E}">
        <p14:creationId xmlns:p14="http://schemas.microsoft.com/office/powerpoint/2010/main" val="771502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32DA7-B5AF-430A-946E-8106B5B631CC}"/>
              </a:ext>
            </a:extLst>
          </p:cNvPr>
          <p:cNvSpPr>
            <a:spLocks noGrp="1"/>
          </p:cNvSpPr>
          <p:nvPr>
            <p:ph type="title"/>
          </p:nvPr>
        </p:nvSpPr>
        <p:spPr/>
        <p:txBody>
          <a:bodyPr/>
          <a:lstStyle/>
          <a:p>
            <a:r>
              <a:rPr lang="en-US" dirty="0"/>
              <a:t>my</a:t>
            </a:r>
            <a:r>
              <a:rPr lang="el-GR" dirty="0"/>
              <a:t>ϴ</a:t>
            </a:r>
            <a:r>
              <a:rPr lang="en-US" baseline="-25000" dirty="0"/>
              <a:t>CA</a:t>
            </a:r>
            <a:r>
              <a:rPr lang="en-US" dirty="0"/>
              <a:t> – </a:t>
            </a:r>
            <a:r>
              <a:rPr lang="en-US" dirty="0" err="1"/>
              <a:t>Aavid</a:t>
            </a:r>
            <a:r>
              <a:rPr lang="en-US" dirty="0"/>
              <a:t> 7021 heat sink</a:t>
            </a:r>
          </a:p>
        </p:txBody>
      </p:sp>
      <p:sp>
        <p:nvSpPr>
          <p:cNvPr id="4" name="Slide Number Placeholder 3">
            <a:extLst>
              <a:ext uri="{FF2B5EF4-FFF2-40B4-BE49-F238E27FC236}">
                <a16:creationId xmlns:a16="http://schemas.microsoft.com/office/drawing/2014/main" id="{DEC05D65-62A8-41A0-90AF-B5FF1A716D24}"/>
              </a:ext>
            </a:extLst>
          </p:cNvPr>
          <p:cNvSpPr>
            <a:spLocks noGrp="1"/>
          </p:cNvSpPr>
          <p:nvPr>
            <p:ph type="sldNum" sz="quarter" idx="4"/>
          </p:nvPr>
        </p:nvSpPr>
        <p:spPr/>
        <p:txBody>
          <a:bodyPr/>
          <a:lstStyle/>
          <a:p>
            <a:fld id="{8ED1CEE6-8BBE-4393-857A-BEE0A5C48EE0}" type="slidenum">
              <a:rPr lang="en-US" smtClean="0"/>
              <a:pPr/>
              <a:t>14</a:t>
            </a:fld>
            <a:endParaRPr lang="en-US" dirty="0"/>
          </a:p>
        </p:txBody>
      </p:sp>
      <p:sp>
        <p:nvSpPr>
          <p:cNvPr id="5" name="Footer Placeholder 4">
            <a:extLst>
              <a:ext uri="{FF2B5EF4-FFF2-40B4-BE49-F238E27FC236}">
                <a16:creationId xmlns:a16="http://schemas.microsoft.com/office/drawing/2014/main" id="{053AA478-98FB-4270-BAAA-804819081124}"/>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8372E20F-A06F-4DF8-B376-2637D260E7FE}"/>
              </a:ext>
            </a:extLst>
          </p:cNvPr>
          <p:cNvPicPr>
            <a:picLocks noChangeAspect="1"/>
          </p:cNvPicPr>
          <p:nvPr/>
        </p:nvPicPr>
        <p:blipFill>
          <a:blip r:embed="rId3"/>
          <a:stretch>
            <a:fillRect/>
          </a:stretch>
        </p:blipFill>
        <p:spPr>
          <a:xfrm>
            <a:off x="279662" y="2150188"/>
            <a:ext cx="2457450" cy="2790825"/>
          </a:xfrm>
          <a:prstGeom prst="rect">
            <a:avLst/>
          </a:prstGeom>
        </p:spPr>
      </p:pic>
      <p:pic>
        <p:nvPicPr>
          <p:cNvPr id="7" name="Picture 6">
            <a:extLst>
              <a:ext uri="{FF2B5EF4-FFF2-40B4-BE49-F238E27FC236}">
                <a16:creationId xmlns:a16="http://schemas.microsoft.com/office/drawing/2014/main" id="{A6368AAB-0F95-4ABC-83DA-D62F5B94C6F7}"/>
              </a:ext>
            </a:extLst>
          </p:cNvPr>
          <p:cNvPicPr>
            <a:picLocks noChangeAspect="1"/>
          </p:cNvPicPr>
          <p:nvPr/>
        </p:nvPicPr>
        <p:blipFill>
          <a:blip r:embed="rId4"/>
          <a:stretch>
            <a:fillRect/>
          </a:stretch>
        </p:blipFill>
        <p:spPr>
          <a:xfrm>
            <a:off x="3314700" y="1934778"/>
            <a:ext cx="5562600" cy="3486150"/>
          </a:xfrm>
          <a:prstGeom prst="rect">
            <a:avLst/>
          </a:prstGeom>
        </p:spPr>
      </p:pic>
      <p:cxnSp>
        <p:nvCxnSpPr>
          <p:cNvPr id="8" name="Straight Arrow Connector 7">
            <a:extLst>
              <a:ext uri="{FF2B5EF4-FFF2-40B4-BE49-F238E27FC236}">
                <a16:creationId xmlns:a16="http://schemas.microsoft.com/office/drawing/2014/main" id="{30C3CCC2-FB86-4EDC-AEB3-C236AD9ADFF8}"/>
              </a:ext>
            </a:extLst>
          </p:cNvPr>
          <p:cNvCxnSpPr>
            <a:cxnSpLocks/>
            <a:stCxn id="9" idx="0"/>
          </p:cNvCxnSpPr>
          <p:nvPr/>
        </p:nvCxnSpPr>
        <p:spPr>
          <a:xfrm flipH="1" flipV="1">
            <a:off x="4547452" y="4651781"/>
            <a:ext cx="121848" cy="87802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91E8E5B8-B834-4929-B8E6-305302311D3F}"/>
              </a:ext>
            </a:extLst>
          </p:cNvPr>
          <p:cNvSpPr txBox="1"/>
          <p:nvPr/>
        </p:nvSpPr>
        <p:spPr>
          <a:xfrm>
            <a:off x="2839609" y="5529805"/>
            <a:ext cx="3659382" cy="400110"/>
          </a:xfrm>
          <a:prstGeom prst="rect">
            <a:avLst/>
          </a:prstGeom>
          <a:noFill/>
        </p:spPr>
        <p:txBody>
          <a:bodyPr wrap="square" rtlCol="0">
            <a:spAutoFit/>
          </a:bodyPr>
          <a:lstStyle/>
          <a:p>
            <a:pPr algn="l"/>
            <a:r>
              <a:rPr lang="en-US" sz="2000" dirty="0">
                <a:latin typeface="Arial"/>
                <a:cs typeface="Arial"/>
              </a:rPr>
              <a:t>Still air resistance ~10C/W</a:t>
            </a:r>
          </a:p>
        </p:txBody>
      </p:sp>
      <p:cxnSp>
        <p:nvCxnSpPr>
          <p:cNvPr id="18" name="Straight Arrow Connector 17">
            <a:extLst>
              <a:ext uri="{FF2B5EF4-FFF2-40B4-BE49-F238E27FC236}">
                <a16:creationId xmlns:a16="http://schemas.microsoft.com/office/drawing/2014/main" id="{043F7CC3-362E-4B8C-A647-449A7F04D372}"/>
              </a:ext>
            </a:extLst>
          </p:cNvPr>
          <p:cNvCxnSpPr>
            <a:cxnSpLocks/>
          </p:cNvCxnSpPr>
          <p:nvPr/>
        </p:nvCxnSpPr>
        <p:spPr>
          <a:xfrm flipH="1">
            <a:off x="7996397" y="1934778"/>
            <a:ext cx="748704" cy="1342333"/>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E1C2DBCA-9228-4874-B39D-72E9562EAB29}"/>
              </a:ext>
            </a:extLst>
          </p:cNvPr>
          <p:cNvSpPr txBox="1"/>
          <p:nvPr/>
        </p:nvSpPr>
        <p:spPr>
          <a:xfrm>
            <a:off x="9199231" y="1334580"/>
            <a:ext cx="2128222" cy="1631216"/>
          </a:xfrm>
          <a:prstGeom prst="rect">
            <a:avLst/>
          </a:prstGeom>
          <a:noFill/>
        </p:spPr>
        <p:txBody>
          <a:bodyPr wrap="square" rtlCol="0">
            <a:spAutoFit/>
          </a:bodyPr>
          <a:lstStyle/>
          <a:p>
            <a:pPr algn="l"/>
            <a:r>
              <a:rPr lang="en-US" sz="2000" dirty="0">
                <a:latin typeface="Arial"/>
                <a:cs typeface="Arial"/>
              </a:rPr>
              <a:t>Why does slope decrease (better thermal performance) at high power?</a:t>
            </a:r>
          </a:p>
        </p:txBody>
      </p:sp>
      <p:cxnSp>
        <p:nvCxnSpPr>
          <p:cNvPr id="24" name="Straight Arrow Connector 23">
            <a:extLst>
              <a:ext uri="{FF2B5EF4-FFF2-40B4-BE49-F238E27FC236}">
                <a16:creationId xmlns:a16="http://schemas.microsoft.com/office/drawing/2014/main" id="{5D41E235-C563-4089-97CD-339ACE939E9E}"/>
              </a:ext>
            </a:extLst>
          </p:cNvPr>
          <p:cNvCxnSpPr>
            <a:cxnSpLocks/>
            <a:stCxn id="27" idx="1"/>
          </p:cNvCxnSpPr>
          <p:nvPr/>
        </p:nvCxnSpPr>
        <p:spPr>
          <a:xfrm flipH="1" flipV="1">
            <a:off x="7275056" y="3866223"/>
            <a:ext cx="1649170" cy="1760748"/>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C9629EBC-BEDD-45E7-BE32-F2CF2996A97A}"/>
              </a:ext>
            </a:extLst>
          </p:cNvPr>
          <p:cNvSpPr txBox="1"/>
          <p:nvPr/>
        </p:nvSpPr>
        <p:spPr>
          <a:xfrm>
            <a:off x="8924226" y="5119139"/>
            <a:ext cx="2128222" cy="1015663"/>
          </a:xfrm>
          <a:prstGeom prst="rect">
            <a:avLst/>
          </a:prstGeom>
          <a:noFill/>
        </p:spPr>
        <p:txBody>
          <a:bodyPr wrap="square" rtlCol="0">
            <a:spAutoFit/>
          </a:bodyPr>
          <a:lstStyle/>
          <a:p>
            <a:pPr algn="l"/>
            <a:r>
              <a:rPr lang="en-US" sz="2000" dirty="0">
                <a:latin typeface="Arial"/>
                <a:cs typeface="Arial"/>
              </a:rPr>
              <a:t>What happens at VERY high air speeds?</a:t>
            </a:r>
          </a:p>
        </p:txBody>
      </p:sp>
      <p:sp>
        <p:nvSpPr>
          <p:cNvPr id="30" name="TextBox 29">
            <a:extLst>
              <a:ext uri="{FF2B5EF4-FFF2-40B4-BE49-F238E27FC236}">
                <a16:creationId xmlns:a16="http://schemas.microsoft.com/office/drawing/2014/main" id="{443F07A2-05B6-445C-B851-A9C3AA137737}"/>
              </a:ext>
            </a:extLst>
          </p:cNvPr>
          <p:cNvSpPr txBox="1"/>
          <p:nvPr/>
        </p:nvSpPr>
        <p:spPr>
          <a:xfrm>
            <a:off x="151593" y="1237017"/>
            <a:ext cx="3659382" cy="707886"/>
          </a:xfrm>
          <a:prstGeom prst="rect">
            <a:avLst/>
          </a:prstGeom>
          <a:noFill/>
        </p:spPr>
        <p:txBody>
          <a:bodyPr wrap="square" rtlCol="0">
            <a:spAutoFit/>
          </a:bodyPr>
          <a:lstStyle/>
          <a:p>
            <a:pPr algn="l"/>
            <a:r>
              <a:rPr lang="en-US" sz="2000" dirty="0">
                <a:latin typeface="Arial"/>
                <a:cs typeface="Arial"/>
              </a:rPr>
              <a:t>Yup, even a bent piece of metal needs a datasheet.</a:t>
            </a:r>
          </a:p>
        </p:txBody>
      </p:sp>
    </p:spTree>
    <p:extLst>
      <p:ext uri="{BB962C8B-B14F-4D97-AF65-F5344CB8AC3E}">
        <p14:creationId xmlns:p14="http://schemas.microsoft.com/office/powerpoint/2010/main" val="1502646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8F7CE-45E7-40C5-9B89-8DD30FA2B323}"/>
              </a:ext>
            </a:extLst>
          </p:cNvPr>
          <p:cNvSpPr>
            <a:spLocks noGrp="1"/>
          </p:cNvSpPr>
          <p:nvPr>
            <p:ph type="title"/>
          </p:nvPr>
        </p:nvSpPr>
        <p:spPr/>
        <p:txBody>
          <a:bodyPr/>
          <a:lstStyle/>
          <a:p>
            <a:r>
              <a:rPr lang="en-US" dirty="0"/>
              <a:t>Convective cooling: not so effective at Mach 3…</a:t>
            </a:r>
          </a:p>
        </p:txBody>
      </p:sp>
      <p:pic>
        <p:nvPicPr>
          <p:cNvPr id="7" name="Content Placeholder 6">
            <a:extLst>
              <a:ext uri="{FF2B5EF4-FFF2-40B4-BE49-F238E27FC236}">
                <a16:creationId xmlns:a16="http://schemas.microsoft.com/office/drawing/2014/main" id="{CB4CB846-27DE-4422-A739-C7B863EA3039}"/>
              </a:ext>
            </a:extLst>
          </p:cNvPr>
          <p:cNvPicPr>
            <a:picLocks noGrp="1" noChangeAspect="1"/>
          </p:cNvPicPr>
          <p:nvPr>
            <p:ph idx="1"/>
          </p:nvPr>
        </p:nvPicPr>
        <p:blipFill>
          <a:blip r:embed="rId3"/>
          <a:stretch>
            <a:fillRect/>
          </a:stretch>
        </p:blipFill>
        <p:spPr>
          <a:xfrm>
            <a:off x="1" y="1028700"/>
            <a:ext cx="6622517" cy="4762500"/>
          </a:xfrm>
        </p:spPr>
      </p:pic>
      <p:sp>
        <p:nvSpPr>
          <p:cNvPr id="4" name="Slide Number Placeholder 3">
            <a:extLst>
              <a:ext uri="{FF2B5EF4-FFF2-40B4-BE49-F238E27FC236}">
                <a16:creationId xmlns:a16="http://schemas.microsoft.com/office/drawing/2014/main" id="{1F87A118-B7A4-406C-BDBF-DC1E37AC5921}"/>
              </a:ext>
            </a:extLst>
          </p:cNvPr>
          <p:cNvSpPr>
            <a:spLocks noGrp="1"/>
          </p:cNvSpPr>
          <p:nvPr>
            <p:ph type="sldNum" sz="quarter" idx="4"/>
          </p:nvPr>
        </p:nvSpPr>
        <p:spPr/>
        <p:txBody>
          <a:bodyPr/>
          <a:lstStyle/>
          <a:p>
            <a:fld id="{8ED1CEE6-8BBE-4393-857A-BEE0A5C48EE0}" type="slidenum">
              <a:rPr lang="en-US" smtClean="0"/>
              <a:pPr/>
              <a:t>15</a:t>
            </a:fld>
            <a:endParaRPr lang="en-US" dirty="0"/>
          </a:p>
        </p:txBody>
      </p:sp>
      <p:sp>
        <p:nvSpPr>
          <p:cNvPr id="5" name="Footer Placeholder 4">
            <a:extLst>
              <a:ext uri="{FF2B5EF4-FFF2-40B4-BE49-F238E27FC236}">
                <a16:creationId xmlns:a16="http://schemas.microsoft.com/office/drawing/2014/main" id="{98E4FCF6-B51E-4F19-BDC3-3C4C24A68D11}"/>
              </a:ext>
            </a:extLst>
          </p:cNvPr>
          <p:cNvSpPr>
            <a:spLocks noGrp="1"/>
          </p:cNvSpPr>
          <p:nvPr>
            <p:ph type="ftr" sz="quarter" idx="3"/>
          </p:nvPr>
        </p:nvSpPr>
        <p:spPr/>
        <p:txBody>
          <a:bodyPr/>
          <a:lstStyle/>
          <a:p>
            <a:r>
              <a:rPr lang="en-US"/>
              <a:t>©2018 Analog Devices, Inc. All rights reserved. </a:t>
            </a:r>
            <a:endParaRPr lang="en-US" dirty="0"/>
          </a:p>
        </p:txBody>
      </p:sp>
      <p:sp>
        <p:nvSpPr>
          <p:cNvPr id="8" name="Content Placeholder 2">
            <a:extLst>
              <a:ext uri="{FF2B5EF4-FFF2-40B4-BE49-F238E27FC236}">
                <a16:creationId xmlns:a16="http://schemas.microsoft.com/office/drawing/2014/main" id="{85085847-EF60-4C49-ACED-8DB1ED6D0F1B}"/>
              </a:ext>
            </a:extLst>
          </p:cNvPr>
          <p:cNvSpPr txBox="1">
            <a:spLocks/>
          </p:cNvSpPr>
          <p:nvPr/>
        </p:nvSpPr>
        <p:spPr>
          <a:xfrm>
            <a:off x="6694516" y="1097280"/>
            <a:ext cx="5185186" cy="4655562"/>
          </a:xfrm>
          <a:prstGeom prst="rect">
            <a:avLst/>
          </a:prstGeom>
        </p:spPr>
        <p:txBody>
          <a:bodyPr vert="horz" lIns="0" tIns="0" rIns="0" bIns="0" rtlCol="0">
            <a:normAutofit/>
          </a:bodyPr>
          <a:lstStyle>
            <a:lvl1pPr marL="228600" indent="-228600" algn="l" defTabSz="457200" rtl="0" eaLnBrk="1" latinLnBrk="0" hangingPunct="1">
              <a:spcBef>
                <a:spcPts val="1000"/>
              </a:spcBef>
              <a:buClr>
                <a:schemeClr val="bg2"/>
              </a:buClr>
              <a:buSzPct val="7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From: </a:t>
            </a:r>
            <a:r>
              <a:rPr lang="en-US" i="1" dirty="0"/>
              <a:t>Design and Development of the Blackbird: Challenges and Lessons Learned</a:t>
            </a:r>
          </a:p>
          <a:p>
            <a:pPr marL="0" indent="0">
              <a:buNone/>
            </a:pPr>
            <a:r>
              <a:rPr lang="en-US" sz="1400" dirty="0"/>
              <a:t>The Blackbirds earned their nickname because they were coated with a high-emissivity black paint for improved heat radiation, thus reducing thermal stresses on the airframe. The first A-12 initially flew unpainted. Early models in the A-12 and YF-12A series were subsequently painted black only on the periphery of the airframe where heating was greatest: on chines, leading and trailing edges, and rudders.</a:t>
            </a:r>
          </a:p>
          <a:p>
            <a:pPr marL="0" indent="0">
              <a:buNone/>
            </a:pPr>
            <a:r>
              <a:rPr lang="en-US" sz="1400" dirty="0"/>
              <a:t>Engineers soon realized it would be advantageous to take advantage of </a:t>
            </a:r>
            <a:r>
              <a:rPr lang="en-US" sz="1400" dirty="0" err="1"/>
              <a:t>Kirchoff’s</a:t>
            </a:r>
            <a:r>
              <a:rPr lang="en-US" sz="1400" dirty="0"/>
              <a:t> law of Radiation that describes how a good heat absorber, such as a black body any extremely dark object), is also an efficient heat emitter. Although convective heating decreases with increasing altitude, heat radiation occurs independently of altitude. Therefore, in late 1963, Skunk Works engineers decided to take advantage of the black-body radiation phenomenon by painting the A-12 fleet and subsequent variants entirely black.</a:t>
            </a:r>
          </a:p>
        </p:txBody>
      </p:sp>
      <p:sp>
        <p:nvSpPr>
          <p:cNvPr id="9" name="Content Placeholder 2">
            <a:extLst>
              <a:ext uri="{FF2B5EF4-FFF2-40B4-BE49-F238E27FC236}">
                <a16:creationId xmlns:a16="http://schemas.microsoft.com/office/drawing/2014/main" id="{3CB6399F-FC88-45F2-A5FC-D990E920E279}"/>
              </a:ext>
            </a:extLst>
          </p:cNvPr>
          <p:cNvSpPr txBox="1">
            <a:spLocks/>
          </p:cNvSpPr>
          <p:nvPr/>
        </p:nvSpPr>
        <p:spPr>
          <a:xfrm>
            <a:off x="355601" y="5980642"/>
            <a:ext cx="8377273" cy="443345"/>
          </a:xfrm>
          <a:prstGeom prst="rect">
            <a:avLst/>
          </a:prstGeom>
        </p:spPr>
        <p:txBody>
          <a:bodyPr vert="horz" lIns="0" tIns="0" rIns="0" bIns="0" rtlCol="0">
            <a:normAutofit/>
          </a:bodyPr>
          <a:lstStyle>
            <a:lvl1pPr marL="228600" indent="-228600" algn="l" defTabSz="457200" rtl="0" eaLnBrk="1" latinLnBrk="0" hangingPunct="1">
              <a:spcBef>
                <a:spcPts val="1000"/>
              </a:spcBef>
              <a:buClr>
                <a:schemeClr val="bg2"/>
              </a:buClr>
              <a:buSzPct val="7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https://ntrs.nasa.gov/archive/nasa/casi.ntrs.nasa.gov/20090007797.pdf</a:t>
            </a:r>
          </a:p>
        </p:txBody>
      </p:sp>
    </p:spTree>
    <p:extLst>
      <p:ext uri="{BB962C8B-B14F-4D97-AF65-F5344CB8AC3E}">
        <p14:creationId xmlns:p14="http://schemas.microsoft.com/office/powerpoint/2010/main" val="113233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B03-8BE4-4AD5-BD13-B0AEB692F82C}"/>
              </a:ext>
            </a:extLst>
          </p:cNvPr>
          <p:cNvSpPr>
            <a:spLocks noGrp="1"/>
          </p:cNvSpPr>
          <p:nvPr>
            <p:ph type="title"/>
          </p:nvPr>
        </p:nvSpPr>
        <p:spPr/>
        <p:txBody>
          <a:bodyPr/>
          <a:lstStyle/>
          <a:p>
            <a:r>
              <a:rPr lang="en-US" dirty="0"/>
              <a:t>Let’s test that theory…</a:t>
            </a:r>
          </a:p>
        </p:txBody>
      </p:sp>
      <p:sp>
        <p:nvSpPr>
          <p:cNvPr id="3" name="Content Placeholder 2">
            <a:extLst>
              <a:ext uri="{FF2B5EF4-FFF2-40B4-BE49-F238E27FC236}">
                <a16:creationId xmlns:a16="http://schemas.microsoft.com/office/drawing/2014/main" id="{780D964A-4848-44CC-B500-C1010E53BC09}"/>
              </a:ext>
            </a:extLst>
          </p:cNvPr>
          <p:cNvSpPr>
            <a:spLocks noGrp="1"/>
          </p:cNvSpPr>
          <p:nvPr>
            <p:ph idx="1"/>
          </p:nvPr>
        </p:nvSpPr>
        <p:spPr>
          <a:xfrm>
            <a:off x="355600" y="1219200"/>
            <a:ext cx="3019702" cy="2209800"/>
          </a:xfrm>
        </p:spPr>
        <p:txBody>
          <a:bodyPr>
            <a:normAutofit/>
          </a:bodyPr>
          <a:lstStyle/>
          <a:p>
            <a:r>
              <a:rPr lang="en-US" dirty="0"/>
              <a:t>12V</a:t>
            </a:r>
            <a:r>
              <a:rPr lang="en-US" baseline="30000" dirty="0"/>
              <a:t>2</a:t>
            </a:r>
            <a:r>
              <a:rPr lang="en-US" dirty="0"/>
              <a:t>/8</a:t>
            </a:r>
            <a:r>
              <a:rPr lang="el-GR" dirty="0"/>
              <a:t>Ω</a:t>
            </a:r>
            <a:r>
              <a:rPr lang="en-US" dirty="0"/>
              <a:t> = 18W</a:t>
            </a:r>
          </a:p>
          <a:p>
            <a:r>
              <a:rPr lang="en-US" dirty="0"/>
              <a:t>Silver @ 72C (47C rise)</a:t>
            </a:r>
          </a:p>
          <a:p>
            <a:r>
              <a:rPr lang="en-US" dirty="0"/>
              <a:t>Black @ 57C (32C rise)</a:t>
            </a:r>
          </a:p>
          <a:p>
            <a:pPr marL="0" indent="0">
              <a:buNone/>
            </a:pPr>
            <a:r>
              <a:rPr lang="en-US" dirty="0"/>
              <a:t>(15C cooler!!)</a:t>
            </a:r>
          </a:p>
          <a:p>
            <a:pPr marL="0" indent="0">
              <a:buNone/>
            </a:pPr>
            <a:endParaRPr lang="en-US" dirty="0"/>
          </a:p>
        </p:txBody>
      </p:sp>
      <p:sp>
        <p:nvSpPr>
          <p:cNvPr id="4" name="Slide Number Placeholder 3">
            <a:extLst>
              <a:ext uri="{FF2B5EF4-FFF2-40B4-BE49-F238E27FC236}">
                <a16:creationId xmlns:a16="http://schemas.microsoft.com/office/drawing/2014/main" id="{9744E4BE-EA46-4380-99F7-728FEEB13A1D}"/>
              </a:ext>
            </a:extLst>
          </p:cNvPr>
          <p:cNvSpPr>
            <a:spLocks noGrp="1"/>
          </p:cNvSpPr>
          <p:nvPr>
            <p:ph type="sldNum" sz="quarter" idx="4"/>
          </p:nvPr>
        </p:nvSpPr>
        <p:spPr/>
        <p:txBody>
          <a:bodyPr/>
          <a:lstStyle/>
          <a:p>
            <a:fld id="{8ED1CEE6-8BBE-4393-857A-BEE0A5C48EE0}" type="slidenum">
              <a:rPr lang="en-US" smtClean="0"/>
              <a:pPr/>
              <a:t>16</a:t>
            </a:fld>
            <a:endParaRPr lang="en-US" dirty="0"/>
          </a:p>
        </p:txBody>
      </p:sp>
      <p:sp>
        <p:nvSpPr>
          <p:cNvPr id="5" name="Footer Placeholder 4">
            <a:extLst>
              <a:ext uri="{FF2B5EF4-FFF2-40B4-BE49-F238E27FC236}">
                <a16:creationId xmlns:a16="http://schemas.microsoft.com/office/drawing/2014/main" id="{66F21DEC-72CB-4F85-B5A8-3AAB36EAED80}"/>
              </a:ext>
            </a:extLst>
          </p:cNvPr>
          <p:cNvSpPr>
            <a:spLocks noGrp="1"/>
          </p:cNvSpPr>
          <p:nvPr>
            <p:ph type="ftr" sz="quarter" idx="3"/>
          </p:nvPr>
        </p:nvSpPr>
        <p:spPr/>
        <p:txBody>
          <a:bodyPr/>
          <a:lstStyle/>
          <a:p>
            <a:r>
              <a:rPr lang="en-US"/>
              <a:t>©2018 Analog Devices, Inc. All rights reserved. </a:t>
            </a:r>
            <a:endParaRPr lang="en-US" dirty="0"/>
          </a:p>
        </p:txBody>
      </p:sp>
      <p:pic>
        <p:nvPicPr>
          <p:cNvPr id="7" name="Picture 6">
            <a:extLst>
              <a:ext uri="{FF2B5EF4-FFF2-40B4-BE49-F238E27FC236}">
                <a16:creationId xmlns:a16="http://schemas.microsoft.com/office/drawing/2014/main" id="{76262D1A-78DB-4128-91E2-7A0299FC4457}"/>
              </a:ext>
            </a:extLst>
          </p:cNvPr>
          <p:cNvPicPr>
            <a:picLocks noChangeAspect="1"/>
          </p:cNvPicPr>
          <p:nvPr/>
        </p:nvPicPr>
        <p:blipFill>
          <a:blip r:embed="rId3"/>
          <a:stretch>
            <a:fillRect/>
          </a:stretch>
        </p:blipFill>
        <p:spPr>
          <a:xfrm>
            <a:off x="4440560" y="1"/>
            <a:ext cx="3851622" cy="6858000"/>
          </a:xfrm>
          <a:prstGeom prst="rect">
            <a:avLst/>
          </a:prstGeom>
        </p:spPr>
      </p:pic>
    </p:spTree>
    <p:extLst>
      <p:ext uri="{BB962C8B-B14F-4D97-AF65-F5344CB8AC3E}">
        <p14:creationId xmlns:p14="http://schemas.microsoft.com/office/powerpoint/2010/main" val="623214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D6B03-8BE4-4AD5-BD13-B0AEB692F82C}"/>
              </a:ext>
            </a:extLst>
          </p:cNvPr>
          <p:cNvSpPr>
            <a:spLocks noGrp="1"/>
          </p:cNvSpPr>
          <p:nvPr>
            <p:ph type="title"/>
          </p:nvPr>
        </p:nvSpPr>
        <p:spPr/>
        <p:txBody>
          <a:bodyPr/>
          <a:lstStyle/>
          <a:p>
            <a:r>
              <a:rPr lang="en-US" dirty="0"/>
              <a:t>Same experiment… in a vacuum! </a:t>
            </a:r>
          </a:p>
        </p:txBody>
      </p:sp>
      <p:sp>
        <p:nvSpPr>
          <p:cNvPr id="4" name="Slide Number Placeholder 3">
            <a:extLst>
              <a:ext uri="{FF2B5EF4-FFF2-40B4-BE49-F238E27FC236}">
                <a16:creationId xmlns:a16="http://schemas.microsoft.com/office/drawing/2014/main" id="{9744E4BE-EA46-4380-99F7-728FEEB13A1D}"/>
              </a:ext>
            </a:extLst>
          </p:cNvPr>
          <p:cNvSpPr>
            <a:spLocks noGrp="1"/>
          </p:cNvSpPr>
          <p:nvPr>
            <p:ph type="sldNum" sz="quarter" idx="4"/>
          </p:nvPr>
        </p:nvSpPr>
        <p:spPr/>
        <p:txBody>
          <a:bodyPr/>
          <a:lstStyle/>
          <a:p>
            <a:fld id="{8ED1CEE6-8BBE-4393-857A-BEE0A5C48EE0}" type="slidenum">
              <a:rPr lang="en-US" smtClean="0"/>
              <a:pPr/>
              <a:t>17</a:t>
            </a:fld>
            <a:endParaRPr lang="en-US" dirty="0"/>
          </a:p>
        </p:txBody>
      </p:sp>
      <p:sp>
        <p:nvSpPr>
          <p:cNvPr id="5" name="Footer Placeholder 4">
            <a:extLst>
              <a:ext uri="{FF2B5EF4-FFF2-40B4-BE49-F238E27FC236}">
                <a16:creationId xmlns:a16="http://schemas.microsoft.com/office/drawing/2014/main" id="{66F21DEC-72CB-4F85-B5A8-3AAB36EAED80}"/>
              </a:ext>
            </a:extLst>
          </p:cNvPr>
          <p:cNvSpPr>
            <a:spLocks noGrp="1"/>
          </p:cNvSpPr>
          <p:nvPr>
            <p:ph type="ftr" sz="quarter" idx="3"/>
          </p:nvPr>
        </p:nvSpPr>
        <p:spPr/>
        <p:txBody>
          <a:bodyPr/>
          <a:lstStyle/>
          <a:p>
            <a:r>
              <a:rPr lang="en-US"/>
              <a:t>©2018 Analog Devices, Inc. All rights reserved. </a:t>
            </a:r>
            <a:endParaRPr lang="en-US" dirty="0"/>
          </a:p>
        </p:txBody>
      </p:sp>
      <p:pic>
        <p:nvPicPr>
          <p:cNvPr id="8" name="Picture 7">
            <a:extLst>
              <a:ext uri="{FF2B5EF4-FFF2-40B4-BE49-F238E27FC236}">
                <a16:creationId xmlns:a16="http://schemas.microsoft.com/office/drawing/2014/main" id="{C81BFEDE-3BD2-4D57-AEEA-A20FECCC88DA}"/>
              </a:ext>
            </a:extLst>
          </p:cNvPr>
          <p:cNvPicPr>
            <a:picLocks noChangeAspect="1"/>
          </p:cNvPicPr>
          <p:nvPr/>
        </p:nvPicPr>
        <p:blipFill>
          <a:blip r:embed="rId3"/>
          <a:stretch>
            <a:fillRect/>
          </a:stretch>
        </p:blipFill>
        <p:spPr>
          <a:xfrm>
            <a:off x="4578972" y="1063010"/>
            <a:ext cx="7444706" cy="3986662"/>
          </a:xfrm>
          <a:prstGeom prst="rect">
            <a:avLst/>
          </a:prstGeom>
        </p:spPr>
      </p:pic>
      <p:sp>
        <p:nvSpPr>
          <p:cNvPr id="11" name="Content Placeholder 10">
            <a:extLst>
              <a:ext uri="{FF2B5EF4-FFF2-40B4-BE49-F238E27FC236}">
                <a16:creationId xmlns:a16="http://schemas.microsoft.com/office/drawing/2014/main" id="{16B1738D-D05F-4461-8DE8-C94B0B2B8ABD}"/>
              </a:ext>
            </a:extLst>
          </p:cNvPr>
          <p:cNvSpPr>
            <a:spLocks noGrp="1"/>
          </p:cNvSpPr>
          <p:nvPr>
            <p:ph idx="1"/>
          </p:nvPr>
        </p:nvSpPr>
        <p:spPr>
          <a:xfrm>
            <a:off x="168323" y="1063010"/>
            <a:ext cx="4325582" cy="4762500"/>
          </a:xfrm>
        </p:spPr>
        <p:txBody>
          <a:bodyPr>
            <a:normAutofit/>
          </a:bodyPr>
          <a:lstStyle/>
          <a:p>
            <a:r>
              <a:rPr lang="en-US" dirty="0"/>
              <a:t>Take away convection, so only radiation is the only way to get rid of heat.</a:t>
            </a:r>
          </a:p>
          <a:p>
            <a:endParaRPr lang="en-US" dirty="0"/>
          </a:p>
          <a:p>
            <a:r>
              <a:rPr lang="en-US" dirty="0"/>
              <a:t>In air (25C ambient):</a:t>
            </a:r>
          </a:p>
          <a:p>
            <a:pPr lvl="1"/>
            <a:r>
              <a:rPr lang="en-US" dirty="0"/>
              <a:t>Silver rises to 75C</a:t>
            </a:r>
          </a:p>
          <a:p>
            <a:pPr lvl="1"/>
            <a:r>
              <a:rPr lang="en-US" dirty="0"/>
              <a:t>Black rises to 60C</a:t>
            </a:r>
          </a:p>
          <a:p>
            <a:pPr lvl="2"/>
            <a:r>
              <a:rPr lang="en-US" dirty="0"/>
              <a:t>(15C cooler)</a:t>
            </a:r>
          </a:p>
          <a:p>
            <a:r>
              <a:rPr lang="en-US" dirty="0"/>
              <a:t>In a vacuum:</a:t>
            </a:r>
          </a:p>
          <a:p>
            <a:pPr lvl="1"/>
            <a:r>
              <a:rPr lang="en-US" dirty="0"/>
              <a:t>Silver rises to 130C</a:t>
            </a:r>
          </a:p>
          <a:p>
            <a:pPr lvl="1"/>
            <a:r>
              <a:rPr lang="en-US" dirty="0"/>
              <a:t>Black rises to 90C</a:t>
            </a:r>
          </a:p>
          <a:p>
            <a:pPr lvl="2"/>
            <a:r>
              <a:rPr lang="en-US" b="1" dirty="0">
                <a:solidFill>
                  <a:srgbClr val="0070C0"/>
                </a:solidFill>
              </a:rPr>
              <a:t>40C</a:t>
            </a:r>
            <a:r>
              <a:rPr lang="en-US" dirty="0"/>
              <a:t> cooler!!</a:t>
            </a:r>
          </a:p>
        </p:txBody>
      </p:sp>
    </p:spTree>
    <p:extLst>
      <p:ext uri="{BB962C8B-B14F-4D97-AF65-F5344CB8AC3E}">
        <p14:creationId xmlns:p14="http://schemas.microsoft.com/office/powerpoint/2010/main" val="2650126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0E983EE-C263-4E16-8EBE-E42D94543E21}"/>
              </a:ext>
            </a:extLst>
          </p:cNvPr>
          <p:cNvPicPr>
            <a:picLocks noChangeAspect="1"/>
          </p:cNvPicPr>
          <p:nvPr/>
        </p:nvPicPr>
        <p:blipFill>
          <a:blip r:embed="rId2"/>
          <a:stretch>
            <a:fillRect/>
          </a:stretch>
        </p:blipFill>
        <p:spPr>
          <a:xfrm>
            <a:off x="696972" y="1338944"/>
            <a:ext cx="10658665" cy="5098166"/>
          </a:xfrm>
          <a:prstGeom prst="rect">
            <a:avLst/>
          </a:prstGeom>
        </p:spPr>
      </p:pic>
      <p:sp>
        <p:nvSpPr>
          <p:cNvPr id="2" name="Title 1">
            <a:extLst>
              <a:ext uri="{FF2B5EF4-FFF2-40B4-BE49-F238E27FC236}">
                <a16:creationId xmlns:a16="http://schemas.microsoft.com/office/drawing/2014/main" id="{CFC16887-E52B-42AD-B34F-7BB235674B1E}"/>
              </a:ext>
            </a:extLst>
          </p:cNvPr>
          <p:cNvSpPr>
            <a:spLocks noGrp="1"/>
          </p:cNvSpPr>
          <p:nvPr>
            <p:ph type="title"/>
          </p:nvPr>
        </p:nvSpPr>
        <p:spPr>
          <a:xfrm>
            <a:off x="1" y="0"/>
            <a:ext cx="12191999" cy="1028700"/>
          </a:xfrm>
        </p:spPr>
        <p:txBody>
          <a:bodyPr/>
          <a:lstStyle/>
          <a:p>
            <a:r>
              <a:rPr lang="en-US" dirty="0"/>
              <a:t>Time to build!</a:t>
            </a:r>
          </a:p>
        </p:txBody>
      </p:sp>
      <p:sp>
        <p:nvSpPr>
          <p:cNvPr id="4" name="Slide Number Placeholder 3">
            <a:extLst>
              <a:ext uri="{FF2B5EF4-FFF2-40B4-BE49-F238E27FC236}">
                <a16:creationId xmlns:a16="http://schemas.microsoft.com/office/drawing/2014/main" id="{F090CCFF-073F-4C7D-9A2D-312B861CB7DA}"/>
              </a:ext>
            </a:extLst>
          </p:cNvPr>
          <p:cNvSpPr>
            <a:spLocks noGrp="1"/>
          </p:cNvSpPr>
          <p:nvPr>
            <p:ph type="sldNum" sz="quarter" idx="4"/>
          </p:nvPr>
        </p:nvSpPr>
        <p:spPr/>
        <p:txBody>
          <a:bodyPr/>
          <a:lstStyle/>
          <a:p>
            <a:fld id="{8ED1CEE6-8BBE-4393-857A-BEE0A5C48EE0}" type="slidenum">
              <a:rPr lang="en-US" smtClean="0"/>
              <a:pPr/>
              <a:t>18</a:t>
            </a:fld>
            <a:endParaRPr lang="en-US" dirty="0"/>
          </a:p>
        </p:txBody>
      </p:sp>
      <p:sp>
        <p:nvSpPr>
          <p:cNvPr id="5" name="Footer Placeholder 4">
            <a:extLst>
              <a:ext uri="{FF2B5EF4-FFF2-40B4-BE49-F238E27FC236}">
                <a16:creationId xmlns:a16="http://schemas.microsoft.com/office/drawing/2014/main" id="{2387422F-1348-4046-8A80-DD6DA716963D}"/>
              </a:ext>
            </a:extLst>
          </p:cNvPr>
          <p:cNvSpPr>
            <a:spLocks noGrp="1"/>
          </p:cNvSpPr>
          <p:nvPr>
            <p:ph type="ftr" sz="quarter" idx="3"/>
          </p:nvPr>
        </p:nvSpPr>
        <p:spPr/>
        <p:txBody>
          <a:bodyPr/>
          <a:lstStyle/>
          <a:p>
            <a:r>
              <a:rPr lang="en-US"/>
              <a:t>©2018 Analog Devices, Inc. All rights reserved. </a:t>
            </a:r>
            <a:endParaRPr lang="en-US" dirty="0"/>
          </a:p>
        </p:txBody>
      </p:sp>
      <p:sp>
        <p:nvSpPr>
          <p:cNvPr id="6" name="TextBox 5">
            <a:extLst>
              <a:ext uri="{FF2B5EF4-FFF2-40B4-BE49-F238E27FC236}">
                <a16:creationId xmlns:a16="http://schemas.microsoft.com/office/drawing/2014/main" id="{AA246A8E-C97C-4DD4-98BC-F610A877011B}"/>
              </a:ext>
            </a:extLst>
          </p:cNvPr>
          <p:cNvSpPr txBox="1"/>
          <p:nvPr/>
        </p:nvSpPr>
        <p:spPr>
          <a:xfrm>
            <a:off x="6483048" y="2392637"/>
            <a:ext cx="935541" cy="400110"/>
          </a:xfrm>
          <a:prstGeom prst="rect">
            <a:avLst/>
          </a:prstGeom>
          <a:noFill/>
        </p:spPr>
        <p:txBody>
          <a:bodyPr wrap="square" rtlCol="0">
            <a:spAutoFit/>
          </a:bodyPr>
          <a:lstStyle/>
          <a:p>
            <a:pPr algn="l"/>
            <a:r>
              <a:rPr lang="en-US" sz="2000" dirty="0">
                <a:latin typeface="Arial"/>
                <a:cs typeface="Arial"/>
              </a:rPr>
              <a:t>Pin 3</a:t>
            </a:r>
          </a:p>
        </p:txBody>
      </p:sp>
      <p:sp>
        <p:nvSpPr>
          <p:cNvPr id="8" name="TextBox 7">
            <a:extLst>
              <a:ext uri="{FF2B5EF4-FFF2-40B4-BE49-F238E27FC236}">
                <a16:creationId xmlns:a16="http://schemas.microsoft.com/office/drawing/2014/main" id="{43045536-0A3F-4AFE-8616-FB93DB97E391}"/>
              </a:ext>
            </a:extLst>
          </p:cNvPr>
          <p:cNvSpPr txBox="1"/>
          <p:nvPr/>
        </p:nvSpPr>
        <p:spPr>
          <a:xfrm>
            <a:off x="4518214" y="3796967"/>
            <a:ext cx="935541" cy="400110"/>
          </a:xfrm>
          <a:prstGeom prst="rect">
            <a:avLst/>
          </a:prstGeom>
          <a:noFill/>
        </p:spPr>
        <p:txBody>
          <a:bodyPr wrap="square" rtlCol="0">
            <a:spAutoFit/>
          </a:bodyPr>
          <a:lstStyle/>
          <a:p>
            <a:pPr algn="l"/>
            <a:r>
              <a:rPr lang="en-US" sz="2000" dirty="0">
                <a:latin typeface="Arial"/>
                <a:cs typeface="Arial"/>
              </a:rPr>
              <a:t>Pin 2</a:t>
            </a:r>
          </a:p>
        </p:txBody>
      </p:sp>
      <p:sp>
        <p:nvSpPr>
          <p:cNvPr id="9" name="TextBox 8">
            <a:extLst>
              <a:ext uri="{FF2B5EF4-FFF2-40B4-BE49-F238E27FC236}">
                <a16:creationId xmlns:a16="http://schemas.microsoft.com/office/drawing/2014/main" id="{EA0B63B6-4929-403C-AE99-958707AE6A31}"/>
              </a:ext>
            </a:extLst>
          </p:cNvPr>
          <p:cNvSpPr txBox="1"/>
          <p:nvPr/>
        </p:nvSpPr>
        <p:spPr>
          <a:xfrm>
            <a:off x="5334423" y="1338944"/>
            <a:ext cx="935541" cy="400110"/>
          </a:xfrm>
          <a:prstGeom prst="rect">
            <a:avLst/>
          </a:prstGeom>
          <a:noFill/>
        </p:spPr>
        <p:txBody>
          <a:bodyPr wrap="square" rtlCol="0">
            <a:spAutoFit/>
          </a:bodyPr>
          <a:lstStyle/>
          <a:p>
            <a:pPr algn="l"/>
            <a:r>
              <a:rPr lang="en-US" sz="2000" dirty="0">
                <a:latin typeface="Arial"/>
                <a:cs typeface="Arial"/>
              </a:rPr>
              <a:t>Pin 5</a:t>
            </a:r>
          </a:p>
        </p:txBody>
      </p:sp>
      <p:sp>
        <p:nvSpPr>
          <p:cNvPr id="10" name="TextBox 9">
            <a:extLst>
              <a:ext uri="{FF2B5EF4-FFF2-40B4-BE49-F238E27FC236}">
                <a16:creationId xmlns:a16="http://schemas.microsoft.com/office/drawing/2014/main" id="{90B0A959-577E-4CA2-9DB4-D92A602B590A}"/>
              </a:ext>
            </a:extLst>
          </p:cNvPr>
          <p:cNvSpPr txBox="1"/>
          <p:nvPr/>
        </p:nvSpPr>
        <p:spPr>
          <a:xfrm>
            <a:off x="3413568" y="2792176"/>
            <a:ext cx="935541" cy="400110"/>
          </a:xfrm>
          <a:prstGeom prst="rect">
            <a:avLst/>
          </a:prstGeom>
          <a:noFill/>
        </p:spPr>
        <p:txBody>
          <a:bodyPr wrap="square" rtlCol="0">
            <a:spAutoFit/>
          </a:bodyPr>
          <a:lstStyle/>
          <a:p>
            <a:pPr algn="l"/>
            <a:r>
              <a:rPr lang="en-US" sz="2000" dirty="0">
                <a:latin typeface="Arial"/>
                <a:cs typeface="Arial"/>
              </a:rPr>
              <a:t>Pin 4</a:t>
            </a:r>
          </a:p>
        </p:txBody>
      </p:sp>
      <p:sp>
        <p:nvSpPr>
          <p:cNvPr id="3" name="Explosion: 8 Points 2">
            <a:extLst>
              <a:ext uri="{FF2B5EF4-FFF2-40B4-BE49-F238E27FC236}">
                <a16:creationId xmlns:a16="http://schemas.microsoft.com/office/drawing/2014/main" id="{8661AB79-82DF-43C8-A4D1-860C0F7B44F3}"/>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22922E0-24E8-442B-A90D-B19B08A6FAF9}"/>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858184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31163-B061-4E4C-A28A-E0E3766AB0C8}"/>
              </a:ext>
            </a:extLst>
          </p:cNvPr>
          <p:cNvSpPr>
            <a:spLocks noGrp="1"/>
          </p:cNvSpPr>
          <p:nvPr>
            <p:ph type="title"/>
          </p:nvPr>
        </p:nvSpPr>
        <p:spPr/>
        <p:txBody>
          <a:bodyPr/>
          <a:lstStyle/>
          <a:p>
            <a:r>
              <a:rPr lang="en-US" dirty="0"/>
              <a:t>Visual…</a:t>
            </a:r>
          </a:p>
        </p:txBody>
      </p:sp>
      <p:pic>
        <p:nvPicPr>
          <p:cNvPr id="7" name="Content Placeholder 6">
            <a:extLst>
              <a:ext uri="{FF2B5EF4-FFF2-40B4-BE49-F238E27FC236}">
                <a16:creationId xmlns:a16="http://schemas.microsoft.com/office/drawing/2014/main" id="{1E3C815A-A6A9-4955-91DE-EA936CBB8B15}"/>
              </a:ext>
            </a:extLst>
          </p:cNvPr>
          <p:cNvPicPr>
            <a:picLocks noGrp="1" noChangeAspect="1"/>
          </p:cNvPicPr>
          <p:nvPr>
            <p:ph idx="1"/>
          </p:nvPr>
        </p:nvPicPr>
        <p:blipFill>
          <a:blip r:embed="rId2"/>
          <a:stretch>
            <a:fillRect/>
          </a:stretch>
        </p:blipFill>
        <p:spPr>
          <a:xfrm>
            <a:off x="4744310" y="1028700"/>
            <a:ext cx="5659936" cy="5804466"/>
          </a:xfrm>
        </p:spPr>
      </p:pic>
      <p:sp>
        <p:nvSpPr>
          <p:cNvPr id="4" name="Slide Number Placeholder 3">
            <a:extLst>
              <a:ext uri="{FF2B5EF4-FFF2-40B4-BE49-F238E27FC236}">
                <a16:creationId xmlns:a16="http://schemas.microsoft.com/office/drawing/2014/main" id="{782867AE-E6D8-4262-A12C-6D5EAB60CAB5}"/>
              </a:ext>
            </a:extLst>
          </p:cNvPr>
          <p:cNvSpPr>
            <a:spLocks noGrp="1"/>
          </p:cNvSpPr>
          <p:nvPr>
            <p:ph type="sldNum" sz="quarter" idx="4"/>
          </p:nvPr>
        </p:nvSpPr>
        <p:spPr/>
        <p:txBody>
          <a:bodyPr/>
          <a:lstStyle/>
          <a:p>
            <a:fld id="{8ED1CEE6-8BBE-4393-857A-BEE0A5C48EE0}" type="slidenum">
              <a:rPr lang="en-US" smtClean="0"/>
              <a:pPr/>
              <a:t>19</a:t>
            </a:fld>
            <a:endParaRPr lang="en-US" dirty="0"/>
          </a:p>
        </p:txBody>
      </p:sp>
      <p:sp>
        <p:nvSpPr>
          <p:cNvPr id="5" name="Footer Placeholder 4">
            <a:extLst>
              <a:ext uri="{FF2B5EF4-FFF2-40B4-BE49-F238E27FC236}">
                <a16:creationId xmlns:a16="http://schemas.microsoft.com/office/drawing/2014/main" id="{F5B8CA5F-FE2E-461E-8956-E2DEA31675CC}"/>
              </a:ext>
            </a:extLst>
          </p:cNvPr>
          <p:cNvSpPr>
            <a:spLocks noGrp="1"/>
          </p:cNvSpPr>
          <p:nvPr>
            <p:ph type="ftr" sz="quarter" idx="3"/>
          </p:nvPr>
        </p:nvSpPr>
        <p:spPr/>
        <p:txBody>
          <a:bodyPr/>
          <a:lstStyle/>
          <a:p>
            <a:r>
              <a:rPr lang="en-US"/>
              <a:t>©2018 Analog Devices, Inc. All rights reserved. </a:t>
            </a:r>
            <a:endParaRPr lang="en-US" dirty="0"/>
          </a:p>
        </p:txBody>
      </p:sp>
      <p:pic>
        <p:nvPicPr>
          <p:cNvPr id="9" name="Picture 8">
            <a:extLst>
              <a:ext uri="{FF2B5EF4-FFF2-40B4-BE49-F238E27FC236}">
                <a16:creationId xmlns:a16="http://schemas.microsoft.com/office/drawing/2014/main" id="{B813221E-E150-49E9-BA14-428C7BF43179}"/>
              </a:ext>
            </a:extLst>
          </p:cNvPr>
          <p:cNvPicPr>
            <a:picLocks noChangeAspect="1"/>
          </p:cNvPicPr>
          <p:nvPr/>
        </p:nvPicPr>
        <p:blipFill>
          <a:blip r:embed="rId3"/>
          <a:stretch>
            <a:fillRect/>
          </a:stretch>
        </p:blipFill>
        <p:spPr>
          <a:xfrm>
            <a:off x="31737" y="4405112"/>
            <a:ext cx="2989049" cy="2428054"/>
          </a:xfrm>
          <a:prstGeom prst="rect">
            <a:avLst/>
          </a:prstGeom>
        </p:spPr>
      </p:pic>
      <p:pic>
        <p:nvPicPr>
          <p:cNvPr id="11" name="Picture 10">
            <a:extLst>
              <a:ext uri="{FF2B5EF4-FFF2-40B4-BE49-F238E27FC236}">
                <a16:creationId xmlns:a16="http://schemas.microsoft.com/office/drawing/2014/main" id="{83E4B5DC-2F89-4024-982B-C5AF4E5E11E2}"/>
              </a:ext>
            </a:extLst>
          </p:cNvPr>
          <p:cNvPicPr>
            <a:picLocks noChangeAspect="1"/>
          </p:cNvPicPr>
          <p:nvPr/>
        </p:nvPicPr>
        <p:blipFill>
          <a:blip r:embed="rId4"/>
          <a:stretch>
            <a:fillRect/>
          </a:stretch>
        </p:blipFill>
        <p:spPr>
          <a:xfrm>
            <a:off x="31737" y="1028700"/>
            <a:ext cx="3620689" cy="2858770"/>
          </a:xfrm>
          <a:prstGeom prst="rect">
            <a:avLst/>
          </a:prstGeom>
        </p:spPr>
      </p:pic>
      <p:cxnSp>
        <p:nvCxnSpPr>
          <p:cNvPr id="8" name="Straight Arrow Connector 7">
            <a:extLst>
              <a:ext uri="{FF2B5EF4-FFF2-40B4-BE49-F238E27FC236}">
                <a16:creationId xmlns:a16="http://schemas.microsoft.com/office/drawing/2014/main" id="{8594C1C6-1455-482B-9D1B-28F1661E9502}"/>
              </a:ext>
            </a:extLst>
          </p:cNvPr>
          <p:cNvCxnSpPr>
            <a:cxnSpLocks/>
            <a:stCxn id="10" idx="3"/>
          </p:cNvCxnSpPr>
          <p:nvPr/>
        </p:nvCxnSpPr>
        <p:spPr>
          <a:xfrm>
            <a:off x="5805519" y="5514016"/>
            <a:ext cx="515501" cy="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0CF95C43-959A-462F-BF10-9EE657D4609C}"/>
              </a:ext>
            </a:extLst>
          </p:cNvPr>
          <p:cNvSpPr txBox="1"/>
          <p:nvPr/>
        </p:nvSpPr>
        <p:spPr>
          <a:xfrm>
            <a:off x="3334563" y="5006184"/>
            <a:ext cx="2470956" cy="1015663"/>
          </a:xfrm>
          <a:prstGeom prst="rect">
            <a:avLst/>
          </a:prstGeom>
          <a:noFill/>
        </p:spPr>
        <p:txBody>
          <a:bodyPr wrap="square" rtlCol="0">
            <a:spAutoFit/>
          </a:bodyPr>
          <a:lstStyle/>
          <a:p>
            <a:pPr algn="l"/>
            <a:r>
              <a:rPr lang="en-US" sz="2000" dirty="0">
                <a:latin typeface="Arial"/>
                <a:cs typeface="Arial"/>
              </a:rPr>
              <a:t>Ground set R, caps separately, 2 wires for each cap</a:t>
            </a:r>
          </a:p>
        </p:txBody>
      </p:sp>
      <p:sp>
        <p:nvSpPr>
          <p:cNvPr id="12" name="TextBox 11">
            <a:extLst>
              <a:ext uri="{FF2B5EF4-FFF2-40B4-BE49-F238E27FC236}">
                <a16:creationId xmlns:a16="http://schemas.microsoft.com/office/drawing/2014/main" id="{6F2AC9EA-BF66-4828-8D5A-E974299DF74C}"/>
              </a:ext>
            </a:extLst>
          </p:cNvPr>
          <p:cNvSpPr txBox="1"/>
          <p:nvPr/>
        </p:nvSpPr>
        <p:spPr>
          <a:xfrm>
            <a:off x="3639088" y="1160275"/>
            <a:ext cx="2274349" cy="707886"/>
          </a:xfrm>
          <a:prstGeom prst="rect">
            <a:avLst/>
          </a:prstGeom>
          <a:noFill/>
        </p:spPr>
        <p:txBody>
          <a:bodyPr wrap="square" rtlCol="0">
            <a:spAutoFit/>
          </a:bodyPr>
          <a:lstStyle/>
          <a:p>
            <a:pPr algn="l"/>
            <a:r>
              <a:rPr lang="en-US" sz="2000" dirty="0">
                <a:latin typeface="Arial"/>
                <a:cs typeface="Arial"/>
              </a:rPr>
              <a:t>LT3080 pin 1 in </a:t>
            </a:r>
            <a:r>
              <a:rPr lang="en-US" sz="2000" dirty="0" err="1">
                <a:latin typeface="Arial"/>
                <a:cs typeface="Arial"/>
              </a:rPr>
              <a:t>bredboard</a:t>
            </a:r>
            <a:r>
              <a:rPr lang="en-US" sz="2000" dirty="0">
                <a:latin typeface="Arial"/>
                <a:cs typeface="Arial"/>
              </a:rPr>
              <a:t> col. 35</a:t>
            </a:r>
          </a:p>
        </p:txBody>
      </p:sp>
      <p:sp>
        <p:nvSpPr>
          <p:cNvPr id="13" name="TextBox 12">
            <a:extLst>
              <a:ext uri="{FF2B5EF4-FFF2-40B4-BE49-F238E27FC236}">
                <a16:creationId xmlns:a16="http://schemas.microsoft.com/office/drawing/2014/main" id="{F0DAECF0-86DB-45D5-8A44-64D48C4BAF9B}"/>
              </a:ext>
            </a:extLst>
          </p:cNvPr>
          <p:cNvSpPr txBox="1"/>
          <p:nvPr/>
        </p:nvSpPr>
        <p:spPr>
          <a:xfrm>
            <a:off x="1391630" y="6185165"/>
            <a:ext cx="1942933" cy="400110"/>
          </a:xfrm>
          <a:prstGeom prst="rect">
            <a:avLst/>
          </a:prstGeom>
          <a:noFill/>
        </p:spPr>
        <p:txBody>
          <a:bodyPr wrap="square" rtlCol="0">
            <a:spAutoFit/>
          </a:bodyPr>
          <a:lstStyle/>
          <a:p>
            <a:pPr algn="l"/>
            <a:r>
              <a:rPr lang="en-US" sz="2000" dirty="0">
                <a:latin typeface="Arial"/>
                <a:cs typeface="Arial"/>
              </a:rPr>
              <a:t>Twist leads 90º</a:t>
            </a:r>
          </a:p>
        </p:txBody>
      </p:sp>
      <p:cxnSp>
        <p:nvCxnSpPr>
          <p:cNvPr id="14" name="Straight Arrow Connector 13">
            <a:extLst>
              <a:ext uri="{FF2B5EF4-FFF2-40B4-BE49-F238E27FC236}">
                <a16:creationId xmlns:a16="http://schemas.microsoft.com/office/drawing/2014/main" id="{A80DC448-215A-4E49-B8C9-35F57EB5AD82}"/>
              </a:ext>
            </a:extLst>
          </p:cNvPr>
          <p:cNvCxnSpPr>
            <a:cxnSpLocks/>
          </p:cNvCxnSpPr>
          <p:nvPr/>
        </p:nvCxnSpPr>
        <p:spPr>
          <a:xfrm>
            <a:off x="5204102" y="1868161"/>
            <a:ext cx="1116918" cy="58992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6" name="TextBox 15">
            <a:extLst>
              <a:ext uri="{FF2B5EF4-FFF2-40B4-BE49-F238E27FC236}">
                <a16:creationId xmlns:a16="http://schemas.microsoft.com/office/drawing/2014/main" id="{6E4061EF-ED0C-4BCE-9DC6-889221C14D5F}"/>
              </a:ext>
            </a:extLst>
          </p:cNvPr>
          <p:cNvSpPr txBox="1"/>
          <p:nvPr/>
        </p:nvSpPr>
        <p:spPr>
          <a:xfrm>
            <a:off x="9144000" y="1108768"/>
            <a:ext cx="2530311" cy="707886"/>
          </a:xfrm>
          <a:prstGeom prst="rect">
            <a:avLst/>
          </a:prstGeom>
          <a:noFill/>
        </p:spPr>
        <p:txBody>
          <a:bodyPr wrap="square" rtlCol="0">
            <a:spAutoFit/>
          </a:bodyPr>
          <a:lstStyle/>
          <a:p>
            <a:pPr algn="l"/>
            <a:r>
              <a:rPr lang="en-US" sz="2000" dirty="0">
                <a:latin typeface="Arial"/>
                <a:cs typeface="Arial"/>
              </a:rPr>
              <a:t>Jump pins 4,5, this is the input</a:t>
            </a:r>
          </a:p>
        </p:txBody>
      </p:sp>
      <p:cxnSp>
        <p:nvCxnSpPr>
          <p:cNvPr id="17" name="Straight Arrow Connector 16">
            <a:extLst>
              <a:ext uri="{FF2B5EF4-FFF2-40B4-BE49-F238E27FC236}">
                <a16:creationId xmlns:a16="http://schemas.microsoft.com/office/drawing/2014/main" id="{F9DE8C34-C1AC-4466-BDD6-C4A7300FF92A}"/>
              </a:ext>
            </a:extLst>
          </p:cNvPr>
          <p:cNvCxnSpPr>
            <a:cxnSpLocks/>
          </p:cNvCxnSpPr>
          <p:nvPr/>
        </p:nvCxnSpPr>
        <p:spPr>
          <a:xfrm flipH="1">
            <a:off x="7198600" y="1343984"/>
            <a:ext cx="2000632" cy="1331710"/>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8" name="TextBox 27">
            <a:extLst>
              <a:ext uri="{FF2B5EF4-FFF2-40B4-BE49-F238E27FC236}">
                <a16:creationId xmlns:a16="http://schemas.microsoft.com/office/drawing/2014/main" id="{E7453FCE-A291-4893-B436-F70337A1BC21}"/>
              </a:ext>
            </a:extLst>
          </p:cNvPr>
          <p:cNvSpPr txBox="1"/>
          <p:nvPr/>
        </p:nvSpPr>
        <p:spPr>
          <a:xfrm>
            <a:off x="3684162" y="2966850"/>
            <a:ext cx="1097535" cy="707886"/>
          </a:xfrm>
          <a:prstGeom prst="rect">
            <a:avLst/>
          </a:prstGeom>
          <a:noFill/>
        </p:spPr>
        <p:txBody>
          <a:bodyPr wrap="square" rtlCol="0">
            <a:spAutoFit/>
          </a:bodyPr>
          <a:lstStyle/>
          <a:p>
            <a:pPr algn="l"/>
            <a:r>
              <a:rPr lang="en-US" sz="2000" dirty="0">
                <a:latin typeface="Arial"/>
                <a:cs typeface="Arial"/>
              </a:rPr>
              <a:t>Pin 3 is output</a:t>
            </a:r>
          </a:p>
        </p:txBody>
      </p:sp>
      <p:cxnSp>
        <p:nvCxnSpPr>
          <p:cNvPr id="29" name="Straight Arrow Connector 28">
            <a:extLst>
              <a:ext uri="{FF2B5EF4-FFF2-40B4-BE49-F238E27FC236}">
                <a16:creationId xmlns:a16="http://schemas.microsoft.com/office/drawing/2014/main" id="{AB4C998A-3264-4C30-84C7-1608AC6630BB}"/>
              </a:ext>
            </a:extLst>
          </p:cNvPr>
          <p:cNvCxnSpPr>
            <a:cxnSpLocks/>
          </p:cNvCxnSpPr>
          <p:nvPr/>
        </p:nvCxnSpPr>
        <p:spPr>
          <a:xfrm flipV="1">
            <a:off x="4099701" y="2173321"/>
            <a:ext cx="644609" cy="829145"/>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33" name="TextBox 32">
            <a:extLst>
              <a:ext uri="{FF2B5EF4-FFF2-40B4-BE49-F238E27FC236}">
                <a16:creationId xmlns:a16="http://schemas.microsoft.com/office/drawing/2014/main" id="{89DCFFE7-3CF4-476F-BB94-D1ED46298983}"/>
              </a:ext>
            </a:extLst>
          </p:cNvPr>
          <p:cNvSpPr txBox="1"/>
          <p:nvPr/>
        </p:nvSpPr>
        <p:spPr>
          <a:xfrm>
            <a:off x="31736" y="3481898"/>
            <a:ext cx="3881677" cy="1015663"/>
          </a:xfrm>
          <a:prstGeom prst="rect">
            <a:avLst/>
          </a:prstGeom>
          <a:noFill/>
        </p:spPr>
        <p:txBody>
          <a:bodyPr wrap="square" rtlCol="0">
            <a:spAutoFit/>
          </a:bodyPr>
          <a:lstStyle/>
          <a:p>
            <a:pPr algn="l"/>
            <a:r>
              <a:rPr lang="en-US" sz="2000" dirty="0">
                <a:latin typeface="Arial"/>
                <a:cs typeface="Arial"/>
              </a:rPr>
              <a:t>Temp Sensor Mounting (Cyanoacrylate glue also works and is more rugged)</a:t>
            </a:r>
          </a:p>
        </p:txBody>
      </p:sp>
      <p:sp>
        <p:nvSpPr>
          <p:cNvPr id="18" name="TextBox 17">
            <a:extLst>
              <a:ext uri="{FF2B5EF4-FFF2-40B4-BE49-F238E27FC236}">
                <a16:creationId xmlns:a16="http://schemas.microsoft.com/office/drawing/2014/main" id="{FFD196CD-63C0-457C-ADCB-207C2E051E4C}"/>
              </a:ext>
            </a:extLst>
          </p:cNvPr>
          <p:cNvSpPr txBox="1"/>
          <p:nvPr/>
        </p:nvSpPr>
        <p:spPr>
          <a:xfrm>
            <a:off x="8593324" y="4438751"/>
            <a:ext cx="2470956" cy="2246769"/>
          </a:xfrm>
          <a:prstGeom prst="rect">
            <a:avLst/>
          </a:prstGeom>
          <a:noFill/>
        </p:spPr>
        <p:txBody>
          <a:bodyPr wrap="square" rtlCol="0">
            <a:spAutoFit/>
          </a:bodyPr>
          <a:lstStyle/>
          <a:p>
            <a:pPr algn="l"/>
            <a:r>
              <a:rPr lang="en-US" sz="2000" dirty="0">
                <a:solidFill>
                  <a:srgbClr val="FF0000"/>
                </a:solidFill>
                <a:latin typeface="Arial"/>
                <a:cs typeface="Arial"/>
              </a:rPr>
              <a:t>IMPORTANT! We discovered during the workshop that ground strips are split at the center… jump or keep to one side.</a:t>
            </a:r>
          </a:p>
        </p:txBody>
      </p:sp>
      <p:sp>
        <p:nvSpPr>
          <p:cNvPr id="19" name="Oval 18">
            <a:extLst>
              <a:ext uri="{FF2B5EF4-FFF2-40B4-BE49-F238E27FC236}">
                <a16:creationId xmlns:a16="http://schemas.microsoft.com/office/drawing/2014/main" id="{634CF2D4-E3E5-451F-953B-7B5230A55764}"/>
              </a:ext>
            </a:extLst>
          </p:cNvPr>
          <p:cNvSpPr/>
          <p:nvPr/>
        </p:nvSpPr>
        <p:spPr>
          <a:xfrm>
            <a:off x="6521864" y="6235104"/>
            <a:ext cx="1091318" cy="300233"/>
          </a:xfrm>
          <a:prstGeom prst="ellipse">
            <a:avLst/>
          </a:prstGeom>
          <a:noFill/>
          <a:ln>
            <a:solidFill>
              <a:srgbClr val="FF0000"/>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a:extLst>
              <a:ext uri="{FF2B5EF4-FFF2-40B4-BE49-F238E27FC236}">
                <a16:creationId xmlns:a16="http://schemas.microsoft.com/office/drawing/2014/main" id="{173C5CCC-A7B1-4C35-81BE-8ACB50853050}"/>
              </a:ext>
            </a:extLst>
          </p:cNvPr>
          <p:cNvCxnSpPr>
            <a:cxnSpLocks/>
          </p:cNvCxnSpPr>
          <p:nvPr/>
        </p:nvCxnSpPr>
        <p:spPr>
          <a:xfrm flipH="1">
            <a:off x="7613182" y="4707012"/>
            <a:ext cx="980142" cy="1619994"/>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21" name="Explosion: 8 Points 20">
            <a:extLst>
              <a:ext uri="{FF2B5EF4-FFF2-40B4-BE49-F238E27FC236}">
                <a16:creationId xmlns:a16="http://schemas.microsoft.com/office/drawing/2014/main" id="{46637373-94E7-4D82-BEDC-EC4464E3802D}"/>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F76F04C-AAE5-4F6B-8032-208B16A63A46}"/>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38404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endParaRPr lang="en-US" b="0" dirty="0"/>
          </a:p>
        </p:txBody>
      </p:sp>
      <p:sp>
        <p:nvSpPr>
          <p:cNvPr id="6" name="Text Placeholder 5"/>
          <p:cNvSpPr>
            <a:spLocks noGrp="1"/>
          </p:cNvSpPr>
          <p:nvPr>
            <p:ph type="body" idx="1"/>
          </p:nvPr>
        </p:nvSpPr>
        <p:spPr>
          <a:xfrm>
            <a:off x="355600" y="1219200"/>
            <a:ext cx="11430000" cy="4934174"/>
          </a:xfrm>
        </p:spPr>
        <p:txBody>
          <a:bodyPr>
            <a:normAutofit/>
          </a:bodyPr>
          <a:lstStyle/>
          <a:p>
            <a:r>
              <a:rPr lang="en-US" dirty="0"/>
              <a:t>Efficiency and Power Loss Lab Exercise</a:t>
            </a:r>
          </a:p>
          <a:p>
            <a:pPr lvl="1"/>
            <a:r>
              <a:rPr lang="en-US" dirty="0"/>
              <a:t>Efficiency concepts – Linear Regulator vs. Switching Regulator</a:t>
            </a:r>
          </a:p>
          <a:p>
            <a:pPr lvl="1"/>
            <a:r>
              <a:rPr lang="en-US" dirty="0"/>
              <a:t>Construction Methods</a:t>
            </a:r>
          </a:p>
        </p:txBody>
      </p:sp>
      <p:sp>
        <p:nvSpPr>
          <p:cNvPr id="3" name="Slide Number Placeholder 2"/>
          <p:cNvSpPr>
            <a:spLocks noGrp="1"/>
          </p:cNvSpPr>
          <p:nvPr>
            <p:ph type="sldNum" sz="quarter" idx="4"/>
          </p:nvPr>
        </p:nvSpPr>
        <p:spPr/>
        <p:txBody>
          <a:bodyPr/>
          <a:lstStyle/>
          <a:p>
            <a:fld id="{8ED1CEE6-8BBE-4393-857A-BEE0A5C48EE0}" type="slidenum">
              <a:rPr lang="en-US" smtClean="0"/>
              <a:pPr/>
              <a:t>2</a:t>
            </a:fld>
            <a:endParaRPr lang="en-US"/>
          </a:p>
        </p:txBody>
      </p:sp>
      <p:sp>
        <p:nvSpPr>
          <p:cNvPr id="4" name="Footer Placeholder 3"/>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4094834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69C05-F8C5-4E29-89D7-49C9A9D22A0B}"/>
              </a:ext>
            </a:extLst>
          </p:cNvPr>
          <p:cNvSpPr>
            <a:spLocks noGrp="1"/>
          </p:cNvSpPr>
          <p:nvPr>
            <p:ph type="title"/>
          </p:nvPr>
        </p:nvSpPr>
        <p:spPr/>
        <p:txBody>
          <a:bodyPr/>
          <a:lstStyle/>
          <a:p>
            <a:r>
              <a:rPr lang="en-US" dirty="0"/>
              <a:t>LT3080 efficiency measurements</a:t>
            </a:r>
          </a:p>
        </p:txBody>
      </p:sp>
      <p:sp>
        <p:nvSpPr>
          <p:cNvPr id="3" name="Content Placeholder 2">
            <a:extLst>
              <a:ext uri="{FF2B5EF4-FFF2-40B4-BE49-F238E27FC236}">
                <a16:creationId xmlns:a16="http://schemas.microsoft.com/office/drawing/2014/main" id="{AC989FB8-7CB7-4546-9902-740A4A673BB7}"/>
              </a:ext>
            </a:extLst>
          </p:cNvPr>
          <p:cNvSpPr>
            <a:spLocks noGrp="1"/>
          </p:cNvSpPr>
          <p:nvPr>
            <p:ph idx="1"/>
          </p:nvPr>
        </p:nvSpPr>
        <p:spPr/>
        <p:txBody>
          <a:bodyPr/>
          <a:lstStyle/>
          <a:p>
            <a:r>
              <a:rPr lang="en-US" dirty="0"/>
              <a:t>Build up LT3080 circuits, 2.5V output, 6.8-ohm load resistor</a:t>
            </a:r>
          </a:p>
          <a:p>
            <a:r>
              <a:rPr lang="en-US" dirty="0"/>
              <a:t>Measure efficiency with 6V in</a:t>
            </a:r>
          </a:p>
          <a:p>
            <a:pPr lvl="1"/>
            <a:r>
              <a:rPr lang="en-US" dirty="0"/>
              <a:t>Measure load current</a:t>
            </a:r>
          </a:p>
          <a:p>
            <a:pPr lvl="1"/>
            <a:r>
              <a:rPr lang="en-US" dirty="0"/>
              <a:t>Measure input current (are they different?)</a:t>
            </a:r>
          </a:p>
          <a:p>
            <a:pPr lvl="1"/>
            <a:r>
              <a:rPr lang="en-US" dirty="0"/>
              <a:t>Measure power delivered to load (V*I)</a:t>
            </a:r>
          </a:p>
          <a:p>
            <a:pPr lvl="1"/>
            <a:r>
              <a:rPr lang="en-US" dirty="0"/>
              <a:t>Measure power dissipated in LT3080</a:t>
            </a:r>
          </a:p>
          <a:p>
            <a:pPr lvl="1"/>
            <a:r>
              <a:rPr lang="en-US" dirty="0"/>
              <a:t>Measure temperature rise</a:t>
            </a:r>
          </a:p>
          <a:p>
            <a:r>
              <a:rPr lang="en-US" dirty="0"/>
              <a:t>Increase input to 10V</a:t>
            </a:r>
          </a:p>
          <a:p>
            <a:pPr lvl="1"/>
            <a:r>
              <a:rPr lang="en-US" dirty="0"/>
              <a:t>Repeat measurements</a:t>
            </a:r>
          </a:p>
          <a:p>
            <a:r>
              <a:rPr lang="en-US" dirty="0"/>
              <a:t>What would happen if we increased input to 24V?</a:t>
            </a:r>
          </a:p>
        </p:txBody>
      </p:sp>
      <p:sp>
        <p:nvSpPr>
          <p:cNvPr id="4" name="Slide Number Placeholder 3">
            <a:extLst>
              <a:ext uri="{FF2B5EF4-FFF2-40B4-BE49-F238E27FC236}">
                <a16:creationId xmlns:a16="http://schemas.microsoft.com/office/drawing/2014/main" id="{7C699937-1697-413C-A59E-36D19556CDF6}"/>
              </a:ext>
            </a:extLst>
          </p:cNvPr>
          <p:cNvSpPr>
            <a:spLocks noGrp="1"/>
          </p:cNvSpPr>
          <p:nvPr>
            <p:ph type="sldNum" sz="quarter" idx="4"/>
          </p:nvPr>
        </p:nvSpPr>
        <p:spPr/>
        <p:txBody>
          <a:bodyPr/>
          <a:lstStyle/>
          <a:p>
            <a:fld id="{8ED1CEE6-8BBE-4393-857A-BEE0A5C48EE0}" type="slidenum">
              <a:rPr lang="en-US" smtClean="0"/>
              <a:pPr/>
              <a:t>20</a:t>
            </a:fld>
            <a:endParaRPr lang="en-US" dirty="0"/>
          </a:p>
        </p:txBody>
      </p:sp>
      <p:sp>
        <p:nvSpPr>
          <p:cNvPr id="5" name="Footer Placeholder 4">
            <a:extLst>
              <a:ext uri="{FF2B5EF4-FFF2-40B4-BE49-F238E27FC236}">
                <a16:creationId xmlns:a16="http://schemas.microsoft.com/office/drawing/2014/main" id="{F922ED2C-2845-4721-832A-7D2E7CA23A28}"/>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2700626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AE8F-7FB2-4D2D-915B-1874EC0C65E2}"/>
              </a:ext>
            </a:extLst>
          </p:cNvPr>
          <p:cNvSpPr>
            <a:spLocks noGrp="1"/>
          </p:cNvSpPr>
          <p:nvPr>
            <p:ph type="title"/>
          </p:nvPr>
        </p:nvSpPr>
        <p:spPr/>
        <p:txBody>
          <a:bodyPr/>
          <a:lstStyle/>
          <a:p>
            <a:r>
              <a:rPr lang="en-US" dirty="0"/>
              <a:t>Measurement Worksheet – LT3080</a:t>
            </a:r>
          </a:p>
        </p:txBody>
      </p:sp>
      <p:sp>
        <p:nvSpPr>
          <p:cNvPr id="4" name="Slide Number Placeholder 3">
            <a:extLst>
              <a:ext uri="{FF2B5EF4-FFF2-40B4-BE49-F238E27FC236}">
                <a16:creationId xmlns:a16="http://schemas.microsoft.com/office/drawing/2014/main" id="{D5263DB3-C5ED-4948-BB4B-CBBD93CB1540}"/>
              </a:ext>
            </a:extLst>
          </p:cNvPr>
          <p:cNvSpPr>
            <a:spLocks noGrp="1"/>
          </p:cNvSpPr>
          <p:nvPr>
            <p:ph type="sldNum" sz="quarter" idx="4"/>
          </p:nvPr>
        </p:nvSpPr>
        <p:spPr/>
        <p:txBody>
          <a:bodyPr/>
          <a:lstStyle/>
          <a:p>
            <a:fld id="{8ED1CEE6-8BBE-4393-857A-BEE0A5C48EE0}" type="slidenum">
              <a:rPr lang="en-US" smtClean="0"/>
              <a:pPr/>
              <a:t>21</a:t>
            </a:fld>
            <a:endParaRPr lang="en-US" dirty="0"/>
          </a:p>
        </p:txBody>
      </p:sp>
      <p:sp>
        <p:nvSpPr>
          <p:cNvPr id="5" name="Footer Placeholder 4">
            <a:extLst>
              <a:ext uri="{FF2B5EF4-FFF2-40B4-BE49-F238E27FC236}">
                <a16:creationId xmlns:a16="http://schemas.microsoft.com/office/drawing/2014/main" id="{8E7357A4-5282-4D29-8764-5981F23DF6A8}"/>
              </a:ext>
            </a:extLst>
          </p:cNvPr>
          <p:cNvSpPr>
            <a:spLocks noGrp="1"/>
          </p:cNvSpPr>
          <p:nvPr>
            <p:ph type="ftr" sz="quarter" idx="3"/>
          </p:nvPr>
        </p:nvSpPr>
        <p:spPr/>
        <p:txBody>
          <a:bodyPr/>
          <a:lstStyle/>
          <a:p>
            <a:r>
              <a:rPr lang="en-US"/>
              <a:t>©2018 Analog Devices, Inc. All rights reserved. </a:t>
            </a:r>
            <a:endParaRPr lang="en-US" dirty="0"/>
          </a:p>
        </p:txBody>
      </p:sp>
      <p:graphicFrame>
        <p:nvGraphicFramePr>
          <p:cNvPr id="6" name="Table 5">
            <a:extLst>
              <a:ext uri="{FF2B5EF4-FFF2-40B4-BE49-F238E27FC236}">
                <a16:creationId xmlns:a16="http://schemas.microsoft.com/office/drawing/2014/main" id="{B2C586B7-66BF-46CA-96CC-35F9794E5DD5}"/>
              </a:ext>
            </a:extLst>
          </p:cNvPr>
          <p:cNvGraphicFramePr>
            <a:graphicFrameLocks noGrp="1"/>
          </p:cNvGraphicFramePr>
          <p:nvPr>
            <p:extLst>
              <p:ext uri="{D42A27DB-BD31-4B8C-83A1-F6EECF244321}">
                <p14:modId xmlns:p14="http://schemas.microsoft.com/office/powerpoint/2010/main" val="3085652634"/>
              </p:ext>
            </p:extLst>
          </p:nvPr>
        </p:nvGraphicFramePr>
        <p:xfrm>
          <a:off x="69552" y="1028700"/>
          <a:ext cx="12052896" cy="2865825"/>
        </p:xfrm>
        <a:graphic>
          <a:graphicData uri="http://schemas.openxmlformats.org/drawingml/2006/table">
            <a:tbl>
              <a:tblPr firstRow="1" bandRow="1">
                <a:tableStyleId>{5940675A-B579-460E-94D1-54222C63F5DA}</a:tableStyleId>
              </a:tblPr>
              <a:tblGrid>
                <a:gridCol w="1506612">
                  <a:extLst>
                    <a:ext uri="{9D8B030D-6E8A-4147-A177-3AD203B41FA5}">
                      <a16:colId xmlns:a16="http://schemas.microsoft.com/office/drawing/2014/main" val="3729820935"/>
                    </a:ext>
                  </a:extLst>
                </a:gridCol>
                <a:gridCol w="1506612">
                  <a:extLst>
                    <a:ext uri="{9D8B030D-6E8A-4147-A177-3AD203B41FA5}">
                      <a16:colId xmlns:a16="http://schemas.microsoft.com/office/drawing/2014/main" val="1559668933"/>
                    </a:ext>
                  </a:extLst>
                </a:gridCol>
                <a:gridCol w="1506612">
                  <a:extLst>
                    <a:ext uri="{9D8B030D-6E8A-4147-A177-3AD203B41FA5}">
                      <a16:colId xmlns:a16="http://schemas.microsoft.com/office/drawing/2014/main" val="3201678206"/>
                    </a:ext>
                  </a:extLst>
                </a:gridCol>
                <a:gridCol w="1506612">
                  <a:extLst>
                    <a:ext uri="{9D8B030D-6E8A-4147-A177-3AD203B41FA5}">
                      <a16:colId xmlns:a16="http://schemas.microsoft.com/office/drawing/2014/main" val="2891816777"/>
                    </a:ext>
                  </a:extLst>
                </a:gridCol>
                <a:gridCol w="1506612">
                  <a:extLst>
                    <a:ext uri="{9D8B030D-6E8A-4147-A177-3AD203B41FA5}">
                      <a16:colId xmlns:a16="http://schemas.microsoft.com/office/drawing/2014/main" val="318396623"/>
                    </a:ext>
                  </a:extLst>
                </a:gridCol>
                <a:gridCol w="1506612">
                  <a:extLst>
                    <a:ext uri="{9D8B030D-6E8A-4147-A177-3AD203B41FA5}">
                      <a16:colId xmlns:a16="http://schemas.microsoft.com/office/drawing/2014/main" val="3465254799"/>
                    </a:ext>
                  </a:extLst>
                </a:gridCol>
                <a:gridCol w="1506612">
                  <a:extLst>
                    <a:ext uri="{9D8B030D-6E8A-4147-A177-3AD203B41FA5}">
                      <a16:colId xmlns:a16="http://schemas.microsoft.com/office/drawing/2014/main" val="3168234270"/>
                    </a:ext>
                  </a:extLst>
                </a:gridCol>
                <a:gridCol w="1506612">
                  <a:extLst>
                    <a:ext uri="{9D8B030D-6E8A-4147-A177-3AD203B41FA5}">
                      <a16:colId xmlns:a16="http://schemas.microsoft.com/office/drawing/2014/main" val="4225488054"/>
                    </a:ext>
                  </a:extLst>
                </a:gridCol>
              </a:tblGrid>
              <a:tr h="1046649">
                <a:tc>
                  <a:txBody>
                    <a:bodyPr/>
                    <a:lstStyle/>
                    <a:p>
                      <a:r>
                        <a:rPr lang="en-US" dirty="0"/>
                        <a:t>Input Voltage</a:t>
                      </a:r>
                    </a:p>
                  </a:txBody>
                  <a:tcPr/>
                </a:tc>
                <a:tc>
                  <a:txBody>
                    <a:bodyPr/>
                    <a:lstStyle/>
                    <a:p>
                      <a:r>
                        <a:rPr lang="en-US" dirty="0"/>
                        <a:t>Output Voltage</a:t>
                      </a:r>
                    </a:p>
                  </a:txBody>
                  <a:tcPr/>
                </a:tc>
                <a:tc>
                  <a:txBody>
                    <a:bodyPr/>
                    <a:lstStyle/>
                    <a:p>
                      <a:r>
                        <a:rPr lang="en-US" dirty="0"/>
                        <a:t>Input Current</a:t>
                      </a:r>
                    </a:p>
                  </a:txBody>
                  <a:tcPr/>
                </a:tc>
                <a:tc>
                  <a:txBody>
                    <a:bodyPr/>
                    <a:lstStyle/>
                    <a:p>
                      <a:r>
                        <a:rPr lang="en-US" dirty="0"/>
                        <a:t>Output Current</a:t>
                      </a:r>
                    </a:p>
                  </a:txBody>
                  <a:tcPr/>
                </a:tc>
                <a:tc>
                  <a:txBody>
                    <a:bodyPr/>
                    <a:lstStyle/>
                    <a:p>
                      <a:r>
                        <a:rPr lang="en-US" dirty="0"/>
                        <a:t>LT3080 </a:t>
                      </a:r>
                      <a:r>
                        <a:rPr lang="en-US" dirty="0" err="1"/>
                        <a:t>pwr</a:t>
                      </a:r>
                      <a:r>
                        <a:rPr lang="en-US" dirty="0"/>
                        <a:t> dissipation</a:t>
                      </a:r>
                    </a:p>
                  </a:txBody>
                  <a:tcPr/>
                </a:tc>
                <a:tc>
                  <a:txBody>
                    <a:bodyPr/>
                    <a:lstStyle/>
                    <a:p>
                      <a:r>
                        <a:rPr lang="en-US" dirty="0"/>
                        <a:t>Load </a:t>
                      </a:r>
                      <a:r>
                        <a:rPr lang="en-US" dirty="0" err="1"/>
                        <a:t>pwr</a:t>
                      </a:r>
                      <a:r>
                        <a:rPr lang="en-US" dirty="0"/>
                        <a:t> dissipation</a:t>
                      </a:r>
                    </a:p>
                  </a:txBody>
                  <a:tcPr/>
                </a:tc>
                <a:tc>
                  <a:txBody>
                    <a:bodyPr/>
                    <a:lstStyle/>
                    <a:p>
                      <a:r>
                        <a:rPr lang="en-US" dirty="0"/>
                        <a:t>Efficiency</a:t>
                      </a:r>
                    </a:p>
                  </a:txBody>
                  <a:tcPr/>
                </a:tc>
                <a:tc>
                  <a:txBody>
                    <a:bodyPr/>
                    <a:lstStyle/>
                    <a:p>
                      <a:r>
                        <a:rPr lang="en-US" dirty="0"/>
                        <a:t>Temperature rise</a:t>
                      </a:r>
                    </a:p>
                  </a:txBody>
                  <a:tcPr/>
                </a:tc>
                <a:extLst>
                  <a:ext uri="{0D108BD9-81ED-4DB2-BD59-A6C34878D82A}">
                    <a16:rowId xmlns:a16="http://schemas.microsoft.com/office/drawing/2014/main" val="735029797"/>
                  </a:ext>
                </a:extLst>
              </a:tr>
              <a:tr h="606392">
                <a:tc>
                  <a:txBody>
                    <a:bodyPr/>
                    <a:lstStyle/>
                    <a:p>
                      <a:r>
                        <a:rPr lang="en-US" dirty="0"/>
                        <a:t>5V</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68319756"/>
                  </a:ext>
                </a:extLst>
              </a:tr>
              <a:tr h="606392">
                <a:tc>
                  <a:txBody>
                    <a:bodyPr/>
                    <a:lstStyle/>
                    <a:p>
                      <a:r>
                        <a:rPr lang="en-US" dirty="0"/>
                        <a:t>10V</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24974384"/>
                  </a:ext>
                </a:extLst>
              </a:tr>
              <a:tr h="606392">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13040489"/>
                  </a:ext>
                </a:extLst>
              </a:tr>
            </a:tbl>
          </a:graphicData>
        </a:graphic>
      </p:graphicFrame>
      <p:sp>
        <p:nvSpPr>
          <p:cNvPr id="7" name="Explosion: 8 Points 6">
            <a:extLst>
              <a:ext uri="{FF2B5EF4-FFF2-40B4-BE49-F238E27FC236}">
                <a16:creationId xmlns:a16="http://schemas.microsoft.com/office/drawing/2014/main" id="{497DCECA-A00C-48C6-858F-EE5B9647D656}"/>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6768C8E-277A-4B52-A613-C1AFED97EFDB}"/>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3193218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9093-87C8-48AF-BEDE-6BD6E0628734}"/>
              </a:ext>
            </a:extLst>
          </p:cNvPr>
          <p:cNvSpPr>
            <a:spLocks noGrp="1"/>
          </p:cNvSpPr>
          <p:nvPr>
            <p:ph type="title"/>
          </p:nvPr>
        </p:nvSpPr>
        <p:spPr/>
        <p:txBody>
          <a:bodyPr/>
          <a:lstStyle/>
          <a:p>
            <a:r>
              <a:rPr lang="en-US" dirty="0"/>
              <a:t>LTM8067 Isolated </a:t>
            </a:r>
            <a:r>
              <a:rPr lang="en-US" dirty="0" err="1"/>
              <a:t>Flyback</a:t>
            </a:r>
            <a:endParaRPr lang="en-US" dirty="0"/>
          </a:p>
        </p:txBody>
      </p:sp>
      <p:sp>
        <p:nvSpPr>
          <p:cNvPr id="4" name="Slide Number Placeholder 3">
            <a:extLst>
              <a:ext uri="{FF2B5EF4-FFF2-40B4-BE49-F238E27FC236}">
                <a16:creationId xmlns:a16="http://schemas.microsoft.com/office/drawing/2014/main" id="{0ADA054A-E4C1-49B6-B4A3-B4F2D7288D83}"/>
              </a:ext>
            </a:extLst>
          </p:cNvPr>
          <p:cNvSpPr>
            <a:spLocks noGrp="1"/>
          </p:cNvSpPr>
          <p:nvPr>
            <p:ph type="sldNum" sz="quarter" idx="4"/>
          </p:nvPr>
        </p:nvSpPr>
        <p:spPr/>
        <p:txBody>
          <a:bodyPr/>
          <a:lstStyle/>
          <a:p>
            <a:fld id="{8ED1CEE6-8BBE-4393-857A-BEE0A5C48EE0}" type="slidenum">
              <a:rPr lang="en-US" smtClean="0"/>
              <a:pPr/>
              <a:t>22</a:t>
            </a:fld>
            <a:endParaRPr lang="en-US" dirty="0"/>
          </a:p>
        </p:txBody>
      </p:sp>
      <p:sp>
        <p:nvSpPr>
          <p:cNvPr id="5" name="Footer Placeholder 4">
            <a:extLst>
              <a:ext uri="{FF2B5EF4-FFF2-40B4-BE49-F238E27FC236}">
                <a16:creationId xmlns:a16="http://schemas.microsoft.com/office/drawing/2014/main" id="{C52CDB73-87F2-449F-8EB2-C5DE9E38E120}"/>
              </a:ext>
            </a:extLst>
          </p:cNvPr>
          <p:cNvSpPr>
            <a:spLocks noGrp="1"/>
          </p:cNvSpPr>
          <p:nvPr>
            <p:ph type="ftr" sz="quarter" idx="3"/>
          </p:nvPr>
        </p:nvSpPr>
        <p:spPr/>
        <p:txBody>
          <a:bodyPr/>
          <a:lstStyle/>
          <a:p>
            <a:r>
              <a:rPr lang="en-US"/>
              <a:t>©2018 Analog Devices, Inc. All rights reserved. </a:t>
            </a:r>
            <a:endParaRPr lang="en-US" dirty="0"/>
          </a:p>
        </p:txBody>
      </p:sp>
      <p:pic>
        <p:nvPicPr>
          <p:cNvPr id="9" name="Content Placeholder 8">
            <a:extLst>
              <a:ext uri="{FF2B5EF4-FFF2-40B4-BE49-F238E27FC236}">
                <a16:creationId xmlns:a16="http://schemas.microsoft.com/office/drawing/2014/main" id="{3E90F7F7-364F-43DB-A9A3-523F4E97D3A7}"/>
              </a:ext>
            </a:extLst>
          </p:cNvPr>
          <p:cNvPicPr>
            <a:picLocks noGrp="1" noChangeAspect="1"/>
          </p:cNvPicPr>
          <p:nvPr>
            <p:ph idx="1"/>
          </p:nvPr>
        </p:nvPicPr>
        <p:blipFill>
          <a:blip r:embed="rId2"/>
          <a:stretch>
            <a:fillRect/>
          </a:stretch>
        </p:blipFill>
        <p:spPr>
          <a:xfrm>
            <a:off x="4419599" y="1039989"/>
            <a:ext cx="7772401" cy="5829300"/>
          </a:xfrm>
        </p:spPr>
      </p:pic>
      <p:sp>
        <p:nvSpPr>
          <p:cNvPr id="10" name="Content Placeholder 2">
            <a:extLst>
              <a:ext uri="{FF2B5EF4-FFF2-40B4-BE49-F238E27FC236}">
                <a16:creationId xmlns:a16="http://schemas.microsoft.com/office/drawing/2014/main" id="{5B879781-090D-404E-8071-44A814E27FD1}"/>
              </a:ext>
            </a:extLst>
          </p:cNvPr>
          <p:cNvSpPr txBox="1">
            <a:spLocks/>
          </p:cNvSpPr>
          <p:nvPr/>
        </p:nvSpPr>
        <p:spPr>
          <a:xfrm>
            <a:off x="128706" y="1219200"/>
            <a:ext cx="4191681" cy="4762500"/>
          </a:xfrm>
          <a:prstGeom prst="rect">
            <a:avLst/>
          </a:prstGeom>
        </p:spPr>
        <p:txBody>
          <a:bodyPr vert="horz" lIns="0" tIns="0" rIns="0" bIns="0" rtlCol="0">
            <a:normAutofit/>
          </a:bodyPr>
          <a:lstStyle>
            <a:lvl1pPr marL="228600" indent="-228600" algn="l" defTabSz="457200" rtl="0" eaLnBrk="1" latinLnBrk="0" hangingPunct="1">
              <a:spcBef>
                <a:spcPts val="1000"/>
              </a:spcBef>
              <a:buClr>
                <a:schemeClr val="bg2"/>
              </a:buClr>
              <a:buSzPct val="75000"/>
              <a:buFont typeface="Lucida Grande"/>
              <a:buChar char="►"/>
              <a:defRPr lang="en-US" sz="2000" b="0" kern="1200" baseline="0">
                <a:solidFill>
                  <a:srgbClr val="000000"/>
                </a:solidFill>
                <a:latin typeface="+mn-lt"/>
                <a:ea typeface="+mn-ea"/>
                <a:cs typeface="+mn-cs"/>
              </a:defRPr>
            </a:lvl1pPr>
            <a:lvl2pPr marL="457200" indent="-228600" algn="l" defTabSz="457200" rtl="0" eaLnBrk="1" latinLnBrk="0" hangingPunct="1">
              <a:spcBef>
                <a:spcPct val="20000"/>
              </a:spcBef>
              <a:buClr>
                <a:srgbClr val="1E4056"/>
              </a:buClr>
              <a:buFont typeface="Wingdings" charset="2"/>
              <a:buChar char="§"/>
              <a:defRPr lang="en-US" sz="1800" kern="1200" baseline="0">
                <a:solidFill>
                  <a:srgbClr val="000000"/>
                </a:solidFill>
                <a:latin typeface="+mn-lt"/>
                <a:ea typeface="+mn-ea"/>
                <a:cs typeface="+mn-cs"/>
              </a:defRPr>
            </a:lvl2pPr>
            <a:lvl3pPr marL="685800" indent="-228600" algn="l" defTabSz="457200" rtl="0" eaLnBrk="1" latinLnBrk="0" hangingPunct="1">
              <a:spcBef>
                <a:spcPct val="20000"/>
              </a:spcBef>
              <a:buClr>
                <a:srgbClr val="1E4056"/>
              </a:buClr>
              <a:buSzPct val="100000"/>
              <a:buFont typeface="Wingdings" panose="05000000000000000000" pitchFamily="2" charset="2"/>
              <a:buChar char="§"/>
              <a:defRPr lang="en-US" sz="1600" kern="1200" baseline="0">
                <a:solidFill>
                  <a:srgbClr val="000000"/>
                </a:solidFill>
                <a:latin typeface="+mn-lt"/>
                <a:ea typeface="+mn-ea"/>
                <a:cs typeface="+mn-cs"/>
              </a:defRPr>
            </a:lvl3pPr>
            <a:lvl4pPr marL="914400" indent="-228600" algn="l" defTabSz="457200" rtl="0" eaLnBrk="1" latinLnBrk="0" hangingPunct="1">
              <a:spcBef>
                <a:spcPct val="20000"/>
              </a:spcBef>
              <a:buClr>
                <a:srgbClr val="1E4056"/>
              </a:buClr>
              <a:buSzPct val="100000"/>
              <a:buFont typeface="Wingdings" panose="05000000000000000000" pitchFamily="2" charset="2"/>
              <a:buChar char="§"/>
              <a:defRPr lang="en-US" sz="1400" kern="1200">
                <a:solidFill>
                  <a:srgbClr val="000000"/>
                </a:solidFill>
                <a:latin typeface="+mn-lt"/>
                <a:ea typeface="+mn-ea"/>
                <a:cs typeface="+mn-cs"/>
              </a:defRPr>
            </a:lvl4pPr>
            <a:lvl5pPr marL="1143000" indent="-228600" algn="l" defTabSz="457200" rtl="0" eaLnBrk="1" latinLnBrk="0" hangingPunct="1">
              <a:spcBef>
                <a:spcPct val="20000"/>
              </a:spcBef>
              <a:buClr>
                <a:srgbClr val="1E4056"/>
              </a:buClr>
              <a:buSzPct val="100000"/>
              <a:buFont typeface="Wingdings" panose="05000000000000000000" pitchFamily="2" charset="2"/>
              <a:buChar char="§"/>
              <a:defRPr lang="en-US" sz="1200" kern="1200" baseline="0">
                <a:solidFill>
                  <a:srgbClr val="000000"/>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Work with a partner – need two 6.2 ohm resistors in series for load</a:t>
            </a:r>
          </a:p>
          <a:p>
            <a:r>
              <a:rPr lang="en-US" dirty="0"/>
              <a:t>Apply 10V input, set output to 3.3V</a:t>
            </a:r>
          </a:p>
          <a:p>
            <a:r>
              <a:rPr lang="en-US" dirty="0"/>
              <a:t>Measure input current vs. input voltage, all the way up to 24Vin</a:t>
            </a:r>
          </a:p>
          <a:p>
            <a:r>
              <a:rPr lang="en-US" dirty="0"/>
              <a:t>Does the module get hot?</a:t>
            </a:r>
          </a:p>
        </p:txBody>
      </p:sp>
      <p:sp>
        <p:nvSpPr>
          <p:cNvPr id="7" name="Explosion: 8 Points 6">
            <a:extLst>
              <a:ext uri="{FF2B5EF4-FFF2-40B4-BE49-F238E27FC236}">
                <a16:creationId xmlns:a16="http://schemas.microsoft.com/office/drawing/2014/main" id="{6505704E-DDBE-4B3E-8B3C-E0E1B3FFE965}"/>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D97C70F-6FB3-4026-B98A-2028CB1C30E4}"/>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3411956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CAE8F-7FB2-4D2D-915B-1874EC0C65E2}"/>
              </a:ext>
            </a:extLst>
          </p:cNvPr>
          <p:cNvSpPr>
            <a:spLocks noGrp="1"/>
          </p:cNvSpPr>
          <p:nvPr>
            <p:ph type="title"/>
          </p:nvPr>
        </p:nvSpPr>
        <p:spPr/>
        <p:txBody>
          <a:bodyPr/>
          <a:lstStyle/>
          <a:p>
            <a:r>
              <a:rPr lang="en-US" dirty="0"/>
              <a:t>Measurement Worksheet – LTM8067</a:t>
            </a:r>
          </a:p>
        </p:txBody>
      </p:sp>
      <p:sp>
        <p:nvSpPr>
          <p:cNvPr id="4" name="Slide Number Placeholder 3">
            <a:extLst>
              <a:ext uri="{FF2B5EF4-FFF2-40B4-BE49-F238E27FC236}">
                <a16:creationId xmlns:a16="http://schemas.microsoft.com/office/drawing/2014/main" id="{D5263DB3-C5ED-4948-BB4B-CBBD93CB1540}"/>
              </a:ext>
            </a:extLst>
          </p:cNvPr>
          <p:cNvSpPr>
            <a:spLocks noGrp="1"/>
          </p:cNvSpPr>
          <p:nvPr>
            <p:ph type="sldNum" sz="quarter" idx="4"/>
          </p:nvPr>
        </p:nvSpPr>
        <p:spPr/>
        <p:txBody>
          <a:bodyPr/>
          <a:lstStyle/>
          <a:p>
            <a:fld id="{8ED1CEE6-8BBE-4393-857A-BEE0A5C48EE0}" type="slidenum">
              <a:rPr lang="en-US" smtClean="0"/>
              <a:pPr/>
              <a:t>23</a:t>
            </a:fld>
            <a:endParaRPr lang="en-US" dirty="0"/>
          </a:p>
        </p:txBody>
      </p:sp>
      <p:sp>
        <p:nvSpPr>
          <p:cNvPr id="5" name="Footer Placeholder 4">
            <a:extLst>
              <a:ext uri="{FF2B5EF4-FFF2-40B4-BE49-F238E27FC236}">
                <a16:creationId xmlns:a16="http://schemas.microsoft.com/office/drawing/2014/main" id="{8E7357A4-5282-4D29-8764-5981F23DF6A8}"/>
              </a:ext>
            </a:extLst>
          </p:cNvPr>
          <p:cNvSpPr>
            <a:spLocks noGrp="1"/>
          </p:cNvSpPr>
          <p:nvPr>
            <p:ph type="ftr" sz="quarter" idx="3"/>
          </p:nvPr>
        </p:nvSpPr>
        <p:spPr/>
        <p:txBody>
          <a:bodyPr/>
          <a:lstStyle/>
          <a:p>
            <a:r>
              <a:rPr lang="en-US"/>
              <a:t>©2018 Analog Devices, Inc. All rights reserved. </a:t>
            </a:r>
            <a:endParaRPr lang="en-US" dirty="0"/>
          </a:p>
        </p:txBody>
      </p:sp>
      <p:graphicFrame>
        <p:nvGraphicFramePr>
          <p:cNvPr id="6" name="Table 5">
            <a:extLst>
              <a:ext uri="{FF2B5EF4-FFF2-40B4-BE49-F238E27FC236}">
                <a16:creationId xmlns:a16="http://schemas.microsoft.com/office/drawing/2014/main" id="{B2C586B7-66BF-46CA-96CC-35F9794E5DD5}"/>
              </a:ext>
            </a:extLst>
          </p:cNvPr>
          <p:cNvGraphicFramePr>
            <a:graphicFrameLocks noGrp="1"/>
          </p:cNvGraphicFramePr>
          <p:nvPr>
            <p:extLst>
              <p:ext uri="{D42A27DB-BD31-4B8C-83A1-F6EECF244321}">
                <p14:modId xmlns:p14="http://schemas.microsoft.com/office/powerpoint/2010/main" val="1877270711"/>
              </p:ext>
            </p:extLst>
          </p:nvPr>
        </p:nvGraphicFramePr>
        <p:xfrm>
          <a:off x="55232" y="1957787"/>
          <a:ext cx="12052896" cy="2865825"/>
        </p:xfrm>
        <a:graphic>
          <a:graphicData uri="http://schemas.openxmlformats.org/drawingml/2006/table">
            <a:tbl>
              <a:tblPr firstRow="1" bandRow="1">
                <a:tableStyleId>{5940675A-B579-460E-94D1-54222C63F5DA}</a:tableStyleId>
              </a:tblPr>
              <a:tblGrid>
                <a:gridCol w="1506612">
                  <a:extLst>
                    <a:ext uri="{9D8B030D-6E8A-4147-A177-3AD203B41FA5}">
                      <a16:colId xmlns:a16="http://schemas.microsoft.com/office/drawing/2014/main" val="3729820935"/>
                    </a:ext>
                  </a:extLst>
                </a:gridCol>
                <a:gridCol w="1506612">
                  <a:extLst>
                    <a:ext uri="{9D8B030D-6E8A-4147-A177-3AD203B41FA5}">
                      <a16:colId xmlns:a16="http://schemas.microsoft.com/office/drawing/2014/main" val="1559668933"/>
                    </a:ext>
                  </a:extLst>
                </a:gridCol>
                <a:gridCol w="1506612">
                  <a:extLst>
                    <a:ext uri="{9D8B030D-6E8A-4147-A177-3AD203B41FA5}">
                      <a16:colId xmlns:a16="http://schemas.microsoft.com/office/drawing/2014/main" val="3201678206"/>
                    </a:ext>
                  </a:extLst>
                </a:gridCol>
                <a:gridCol w="1506612">
                  <a:extLst>
                    <a:ext uri="{9D8B030D-6E8A-4147-A177-3AD203B41FA5}">
                      <a16:colId xmlns:a16="http://schemas.microsoft.com/office/drawing/2014/main" val="2891816777"/>
                    </a:ext>
                  </a:extLst>
                </a:gridCol>
                <a:gridCol w="1506612">
                  <a:extLst>
                    <a:ext uri="{9D8B030D-6E8A-4147-A177-3AD203B41FA5}">
                      <a16:colId xmlns:a16="http://schemas.microsoft.com/office/drawing/2014/main" val="318396623"/>
                    </a:ext>
                  </a:extLst>
                </a:gridCol>
                <a:gridCol w="1506612">
                  <a:extLst>
                    <a:ext uri="{9D8B030D-6E8A-4147-A177-3AD203B41FA5}">
                      <a16:colId xmlns:a16="http://schemas.microsoft.com/office/drawing/2014/main" val="3465254799"/>
                    </a:ext>
                  </a:extLst>
                </a:gridCol>
                <a:gridCol w="1506612">
                  <a:extLst>
                    <a:ext uri="{9D8B030D-6E8A-4147-A177-3AD203B41FA5}">
                      <a16:colId xmlns:a16="http://schemas.microsoft.com/office/drawing/2014/main" val="3168234270"/>
                    </a:ext>
                  </a:extLst>
                </a:gridCol>
                <a:gridCol w="1506612">
                  <a:extLst>
                    <a:ext uri="{9D8B030D-6E8A-4147-A177-3AD203B41FA5}">
                      <a16:colId xmlns:a16="http://schemas.microsoft.com/office/drawing/2014/main" val="4225488054"/>
                    </a:ext>
                  </a:extLst>
                </a:gridCol>
              </a:tblGrid>
              <a:tr h="1046649">
                <a:tc>
                  <a:txBody>
                    <a:bodyPr/>
                    <a:lstStyle/>
                    <a:p>
                      <a:r>
                        <a:rPr lang="en-US" dirty="0"/>
                        <a:t>Input Voltage</a:t>
                      </a:r>
                    </a:p>
                  </a:txBody>
                  <a:tcPr/>
                </a:tc>
                <a:tc>
                  <a:txBody>
                    <a:bodyPr/>
                    <a:lstStyle/>
                    <a:p>
                      <a:r>
                        <a:rPr lang="en-US" dirty="0"/>
                        <a:t>Output Voltage</a:t>
                      </a:r>
                    </a:p>
                  </a:txBody>
                  <a:tcPr/>
                </a:tc>
                <a:tc>
                  <a:txBody>
                    <a:bodyPr/>
                    <a:lstStyle/>
                    <a:p>
                      <a:r>
                        <a:rPr lang="en-US" dirty="0"/>
                        <a:t>Input Current</a:t>
                      </a:r>
                    </a:p>
                  </a:txBody>
                  <a:tcPr/>
                </a:tc>
                <a:tc>
                  <a:txBody>
                    <a:bodyPr/>
                    <a:lstStyle/>
                    <a:p>
                      <a:r>
                        <a:rPr lang="en-US" dirty="0"/>
                        <a:t>Output Current</a:t>
                      </a:r>
                    </a:p>
                  </a:txBody>
                  <a:tcPr/>
                </a:tc>
                <a:tc>
                  <a:txBody>
                    <a:bodyPr/>
                    <a:lstStyle/>
                    <a:p>
                      <a:r>
                        <a:rPr lang="en-US" dirty="0"/>
                        <a:t>LT3080 </a:t>
                      </a:r>
                      <a:r>
                        <a:rPr lang="en-US" dirty="0" err="1"/>
                        <a:t>pwr</a:t>
                      </a:r>
                      <a:r>
                        <a:rPr lang="en-US" dirty="0"/>
                        <a:t> dissipation</a:t>
                      </a:r>
                    </a:p>
                  </a:txBody>
                  <a:tcPr/>
                </a:tc>
                <a:tc>
                  <a:txBody>
                    <a:bodyPr/>
                    <a:lstStyle/>
                    <a:p>
                      <a:r>
                        <a:rPr lang="en-US" dirty="0"/>
                        <a:t>Load </a:t>
                      </a:r>
                      <a:r>
                        <a:rPr lang="en-US" dirty="0" err="1"/>
                        <a:t>pwr</a:t>
                      </a:r>
                      <a:r>
                        <a:rPr lang="en-US" dirty="0"/>
                        <a:t> dissipation</a:t>
                      </a:r>
                    </a:p>
                  </a:txBody>
                  <a:tcPr/>
                </a:tc>
                <a:tc>
                  <a:txBody>
                    <a:bodyPr/>
                    <a:lstStyle/>
                    <a:p>
                      <a:r>
                        <a:rPr lang="en-US" dirty="0"/>
                        <a:t>Efficiency</a:t>
                      </a:r>
                    </a:p>
                  </a:txBody>
                  <a:tcPr/>
                </a:tc>
                <a:tc>
                  <a:txBody>
                    <a:bodyPr/>
                    <a:lstStyle/>
                    <a:p>
                      <a:r>
                        <a:rPr lang="en-US" dirty="0"/>
                        <a:t>Temperature rise</a:t>
                      </a:r>
                    </a:p>
                  </a:txBody>
                  <a:tcPr/>
                </a:tc>
                <a:extLst>
                  <a:ext uri="{0D108BD9-81ED-4DB2-BD59-A6C34878D82A}">
                    <a16:rowId xmlns:a16="http://schemas.microsoft.com/office/drawing/2014/main" val="735029797"/>
                  </a:ext>
                </a:extLst>
              </a:tr>
              <a:tr h="606392">
                <a:tc>
                  <a:txBody>
                    <a:bodyPr/>
                    <a:lstStyle/>
                    <a:p>
                      <a:r>
                        <a:rPr lang="en-US" dirty="0"/>
                        <a:t>10V</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368319756"/>
                  </a:ext>
                </a:extLst>
              </a:tr>
              <a:tr h="606392">
                <a:tc>
                  <a:txBody>
                    <a:bodyPr/>
                    <a:lstStyle/>
                    <a:p>
                      <a:r>
                        <a:rPr lang="en-US" dirty="0"/>
                        <a:t>24V</a:t>
                      </a:r>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724974384"/>
                  </a:ext>
                </a:extLst>
              </a:tr>
              <a:tr h="606392">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113040489"/>
                  </a:ext>
                </a:extLst>
              </a:tr>
            </a:tbl>
          </a:graphicData>
        </a:graphic>
      </p:graphicFrame>
      <p:sp>
        <p:nvSpPr>
          <p:cNvPr id="7" name="Explosion: 8 Points 6">
            <a:extLst>
              <a:ext uri="{FF2B5EF4-FFF2-40B4-BE49-F238E27FC236}">
                <a16:creationId xmlns:a16="http://schemas.microsoft.com/office/drawing/2014/main" id="{41764623-4C23-446C-BE55-A0163C6CD725}"/>
              </a:ext>
            </a:extLst>
          </p:cNvPr>
          <p:cNvSpPr/>
          <p:nvPr/>
        </p:nvSpPr>
        <p:spPr>
          <a:xfrm>
            <a:off x="9795122" y="70574"/>
            <a:ext cx="2224585" cy="1268370"/>
          </a:xfrm>
          <a:prstGeom prst="irregularSeal1">
            <a:avLst/>
          </a:prstGeom>
          <a:solidFill>
            <a:schemeClr val="bg1"/>
          </a:solidFill>
          <a:ln>
            <a:solidFill>
              <a:srgbClr val="27B34F"/>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4ECEB-7844-4FF2-AE0D-F7056999D91C}"/>
              </a:ext>
            </a:extLst>
          </p:cNvPr>
          <p:cNvSpPr txBox="1"/>
          <p:nvPr/>
        </p:nvSpPr>
        <p:spPr>
          <a:xfrm>
            <a:off x="10303034" y="477606"/>
            <a:ext cx="1282890" cy="400110"/>
          </a:xfrm>
          <a:prstGeom prst="rect">
            <a:avLst/>
          </a:prstGeom>
          <a:noFill/>
        </p:spPr>
        <p:txBody>
          <a:bodyPr wrap="square" rtlCol="0">
            <a:spAutoFit/>
          </a:bodyPr>
          <a:lstStyle/>
          <a:p>
            <a:pPr algn="l"/>
            <a:r>
              <a:rPr lang="en-US" sz="2000" dirty="0">
                <a:latin typeface="Arial"/>
                <a:cs typeface="Arial"/>
              </a:rPr>
              <a:t>Print Me!</a:t>
            </a:r>
          </a:p>
        </p:txBody>
      </p:sp>
    </p:spTree>
    <p:extLst>
      <p:ext uri="{BB962C8B-B14F-4D97-AF65-F5344CB8AC3E}">
        <p14:creationId xmlns:p14="http://schemas.microsoft.com/office/powerpoint/2010/main" val="2504512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1A2F2-ED79-459E-A811-5D5E9C2C4F21}"/>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id="{D4086D98-7FB7-48C7-BEEC-80478017D399}"/>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D100CA4A-401B-4F58-B7C6-0CF6D38227B1}"/>
              </a:ext>
            </a:extLst>
          </p:cNvPr>
          <p:cNvSpPr>
            <a:spLocks noGrp="1"/>
          </p:cNvSpPr>
          <p:nvPr>
            <p:ph type="sldNum" sz="quarter" idx="4"/>
          </p:nvPr>
        </p:nvSpPr>
        <p:spPr/>
        <p:txBody>
          <a:bodyPr/>
          <a:lstStyle/>
          <a:p>
            <a:fld id="{8ED1CEE6-8BBE-4393-857A-BEE0A5C48EE0}" type="slidenum">
              <a:rPr lang="en-US" smtClean="0"/>
              <a:pPr/>
              <a:t>24</a:t>
            </a:fld>
            <a:endParaRPr lang="en-US" dirty="0"/>
          </a:p>
        </p:txBody>
      </p:sp>
      <p:sp>
        <p:nvSpPr>
          <p:cNvPr id="5" name="Footer Placeholder 4">
            <a:extLst>
              <a:ext uri="{FF2B5EF4-FFF2-40B4-BE49-F238E27FC236}">
                <a16:creationId xmlns:a16="http://schemas.microsoft.com/office/drawing/2014/main" id="{68672B43-EB3A-41E7-AFFA-E6D79C3FC46A}"/>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3168688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a:t>Thanks!</a:t>
            </a:r>
          </a:p>
        </p:txBody>
      </p:sp>
      <p:sp>
        <p:nvSpPr>
          <p:cNvPr id="4" name="Text Placeholder 3"/>
          <p:cNvSpPr>
            <a:spLocks noGrp="1"/>
          </p:cNvSpPr>
          <p:nvPr>
            <p:ph type="body" idx="1"/>
          </p:nvPr>
        </p:nvSpPr>
        <p:spPr/>
        <p:txBody>
          <a:bodyPr/>
          <a:lstStyle/>
          <a:p>
            <a:endParaRPr lang="en-US" dirty="0"/>
          </a:p>
        </p:txBody>
      </p:sp>
      <p:sp>
        <p:nvSpPr>
          <p:cNvPr id="3" name="Slide Number Placeholder 2"/>
          <p:cNvSpPr>
            <a:spLocks noGrp="1"/>
          </p:cNvSpPr>
          <p:nvPr>
            <p:ph type="sldNum" sz="quarter" idx="4"/>
          </p:nvPr>
        </p:nvSpPr>
        <p:spPr/>
        <p:txBody>
          <a:bodyPr/>
          <a:lstStyle/>
          <a:p>
            <a:fld id="{8ED1CEE6-8BBE-4393-857A-BEE0A5C48EE0}" type="slidenum">
              <a:rPr lang="en-US" smtClean="0"/>
              <a:pPr/>
              <a:t>25</a:t>
            </a:fld>
            <a:endParaRPr lang="en-US" dirty="0"/>
          </a:p>
        </p:txBody>
      </p:sp>
      <p:sp>
        <p:nvSpPr>
          <p:cNvPr id="6" name="Footer Placeholder 5"/>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746379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C639E-8F6D-436B-89B8-ABF191F57965}"/>
              </a:ext>
            </a:extLst>
          </p:cNvPr>
          <p:cNvSpPr>
            <a:spLocks noGrp="1"/>
          </p:cNvSpPr>
          <p:nvPr>
            <p:ph type="title"/>
          </p:nvPr>
        </p:nvSpPr>
        <p:spPr/>
        <p:txBody>
          <a:bodyPr/>
          <a:lstStyle/>
          <a:p>
            <a:r>
              <a:rPr lang="en-US" dirty="0"/>
              <a:t>Hands-On Session: Efficiency and Power Loss</a:t>
            </a:r>
          </a:p>
        </p:txBody>
      </p:sp>
      <p:sp>
        <p:nvSpPr>
          <p:cNvPr id="3" name="Content Placeholder 2">
            <a:extLst>
              <a:ext uri="{FF2B5EF4-FFF2-40B4-BE49-F238E27FC236}">
                <a16:creationId xmlns:a16="http://schemas.microsoft.com/office/drawing/2014/main" id="{1E091B3B-59F8-4F79-9AE4-651EB1EF8C02}"/>
              </a:ext>
            </a:extLst>
          </p:cNvPr>
          <p:cNvSpPr>
            <a:spLocks noGrp="1"/>
          </p:cNvSpPr>
          <p:nvPr>
            <p:ph idx="1"/>
          </p:nvPr>
        </p:nvSpPr>
        <p:spPr>
          <a:xfrm>
            <a:off x="355600" y="1219200"/>
            <a:ext cx="10414000" cy="5267570"/>
          </a:xfrm>
        </p:spPr>
        <p:txBody>
          <a:bodyPr>
            <a:normAutofit lnSpcReduction="10000"/>
          </a:bodyPr>
          <a:lstStyle/>
          <a:p>
            <a:r>
              <a:rPr lang="en-US" dirty="0"/>
              <a:t>Lab URL: </a:t>
            </a:r>
            <a:r>
              <a:rPr lang="en-US" dirty="0">
                <a:hlinkClick r:id="rId3"/>
              </a:rPr>
              <a:t>https://wiki.analog.com/university/courses/electronics/efficiency_power_loss</a:t>
            </a:r>
            <a:endParaRPr lang="en-US" dirty="0"/>
          </a:p>
          <a:p>
            <a:r>
              <a:rPr lang="en-US" dirty="0"/>
              <a:t>Materials Required:</a:t>
            </a:r>
          </a:p>
          <a:p>
            <a:pPr lvl="1"/>
            <a:r>
              <a:rPr lang="en-US" dirty="0"/>
              <a:t>ADALP2000 Parts Kit</a:t>
            </a:r>
          </a:p>
          <a:p>
            <a:pPr lvl="1"/>
            <a:r>
              <a:rPr lang="en-US" dirty="0"/>
              <a:t>TO-220 Heat Sink, </a:t>
            </a:r>
            <a:r>
              <a:rPr lang="en-US" dirty="0" err="1"/>
              <a:t>Aavid</a:t>
            </a:r>
            <a:r>
              <a:rPr lang="en-US" dirty="0"/>
              <a:t> 7021 or other heat sink with thermal performance listed in datasheet, or 50x50mm section of copper-clad board.</a:t>
            </a:r>
          </a:p>
          <a:p>
            <a:pPr lvl="1"/>
            <a:r>
              <a:rPr lang="en-US" dirty="0"/>
              <a:t>Mounting hardware for above.</a:t>
            </a:r>
          </a:p>
          <a:p>
            <a:pPr lvl="1"/>
            <a:r>
              <a:rPr lang="en-US" dirty="0"/>
              <a:t>Rubber bands OR cyanoacrylate adhesive (to attach temperature sensor to regulator)</a:t>
            </a:r>
          </a:p>
          <a:p>
            <a:pPr lvl="1"/>
            <a:r>
              <a:rPr lang="en-US" dirty="0"/>
              <a:t>0-24V, 1A power supply with current and voltage meters</a:t>
            </a:r>
          </a:p>
          <a:p>
            <a:r>
              <a:rPr lang="en-US" dirty="0"/>
              <a:t>Software Required:</a:t>
            </a:r>
          </a:p>
          <a:p>
            <a:pPr lvl="1"/>
            <a:r>
              <a:rPr lang="en-US" dirty="0"/>
              <a:t>LTspice</a:t>
            </a:r>
          </a:p>
          <a:p>
            <a:r>
              <a:rPr lang="en-US" dirty="0"/>
              <a:t>Recommend working in groups of 3</a:t>
            </a:r>
          </a:p>
          <a:p>
            <a:r>
              <a:rPr lang="en-US" dirty="0"/>
              <a:t>Print Out (slides with “Print Me” at the top):</a:t>
            </a:r>
          </a:p>
          <a:p>
            <a:pPr lvl="1"/>
            <a:r>
              <a:rPr lang="en-US" dirty="0"/>
              <a:t>Pictorial and schematic, double-sided</a:t>
            </a:r>
          </a:p>
          <a:p>
            <a:pPr lvl="1"/>
            <a:r>
              <a:rPr lang="en-US" dirty="0"/>
              <a:t>Data worksheets</a:t>
            </a:r>
          </a:p>
          <a:p>
            <a:r>
              <a:rPr lang="en-US" dirty="0"/>
              <a:t>See Speaker Notes for preparation hints</a:t>
            </a:r>
          </a:p>
          <a:p>
            <a:endParaRPr lang="en-US" dirty="0"/>
          </a:p>
        </p:txBody>
      </p:sp>
      <p:sp>
        <p:nvSpPr>
          <p:cNvPr id="4" name="Slide Number Placeholder 3">
            <a:extLst>
              <a:ext uri="{FF2B5EF4-FFF2-40B4-BE49-F238E27FC236}">
                <a16:creationId xmlns:a16="http://schemas.microsoft.com/office/drawing/2014/main" id="{2A1B10C4-DDB1-49ED-ABA9-CE35AD98E525}"/>
              </a:ext>
            </a:extLst>
          </p:cNvPr>
          <p:cNvSpPr>
            <a:spLocks noGrp="1"/>
          </p:cNvSpPr>
          <p:nvPr>
            <p:ph type="sldNum" sz="quarter" idx="4"/>
          </p:nvPr>
        </p:nvSpPr>
        <p:spPr/>
        <p:txBody>
          <a:bodyPr/>
          <a:lstStyle/>
          <a:p>
            <a:fld id="{8ED1CEE6-8BBE-4393-857A-BEE0A5C48EE0}" type="slidenum">
              <a:rPr lang="en-US" smtClean="0"/>
              <a:pPr/>
              <a:t>3</a:t>
            </a:fld>
            <a:endParaRPr lang="en-US" dirty="0"/>
          </a:p>
        </p:txBody>
      </p:sp>
      <p:sp>
        <p:nvSpPr>
          <p:cNvPr id="5" name="Footer Placeholder 4">
            <a:extLst>
              <a:ext uri="{FF2B5EF4-FFF2-40B4-BE49-F238E27FC236}">
                <a16:creationId xmlns:a16="http://schemas.microsoft.com/office/drawing/2014/main" id="{D78DC352-AE24-41AA-8107-7E30642F8417}"/>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223529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D09F-E908-41F4-83D8-81FA598E39C2}"/>
              </a:ext>
            </a:extLst>
          </p:cNvPr>
          <p:cNvSpPr>
            <a:spLocks noGrp="1"/>
          </p:cNvSpPr>
          <p:nvPr>
            <p:ph type="title"/>
          </p:nvPr>
        </p:nvSpPr>
        <p:spPr/>
        <p:txBody>
          <a:bodyPr/>
          <a:lstStyle/>
          <a:p>
            <a:r>
              <a:rPr lang="en-US" dirty="0"/>
              <a:t>Efficiency and Power Loss: Not everything, but big things!</a:t>
            </a:r>
          </a:p>
        </p:txBody>
      </p:sp>
      <p:sp>
        <p:nvSpPr>
          <p:cNvPr id="4" name="Slide Number Placeholder 3">
            <a:extLst>
              <a:ext uri="{FF2B5EF4-FFF2-40B4-BE49-F238E27FC236}">
                <a16:creationId xmlns:a16="http://schemas.microsoft.com/office/drawing/2014/main" id="{C5706A34-BF9F-4B62-912E-E5B064343211}"/>
              </a:ext>
            </a:extLst>
          </p:cNvPr>
          <p:cNvSpPr>
            <a:spLocks noGrp="1"/>
          </p:cNvSpPr>
          <p:nvPr>
            <p:ph type="sldNum" sz="quarter" idx="4"/>
          </p:nvPr>
        </p:nvSpPr>
        <p:spPr/>
        <p:txBody>
          <a:bodyPr/>
          <a:lstStyle/>
          <a:p>
            <a:fld id="{8ED1CEE6-8BBE-4393-857A-BEE0A5C48EE0}" type="slidenum">
              <a:rPr lang="en-US" smtClean="0"/>
              <a:pPr/>
              <a:t>4</a:t>
            </a:fld>
            <a:endParaRPr lang="en-US" dirty="0"/>
          </a:p>
        </p:txBody>
      </p:sp>
      <p:sp>
        <p:nvSpPr>
          <p:cNvPr id="5" name="Footer Placeholder 4">
            <a:extLst>
              <a:ext uri="{FF2B5EF4-FFF2-40B4-BE49-F238E27FC236}">
                <a16:creationId xmlns:a16="http://schemas.microsoft.com/office/drawing/2014/main" id="{ED334D89-7C04-4621-86FA-D90F38ED214D}"/>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02B7D14C-A897-4536-8FB1-7B29B43704FF}"/>
              </a:ext>
            </a:extLst>
          </p:cNvPr>
          <p:cNvPicPr>
            <a:picLocks noChangeAspect="1"/>
          </p:cNvPicPr>
          <p:nvPr/>
        </p:nvPicPr>
        <p:blipFill>
          <a:blip r:embed="rId2"/>
          <a:stretch>
            <a:fillRect/>
          </a:stretch>
        </p:blipFill>
        <p:spPr>
          <a:xfrm>
            <a:off x="294181" y="1411376"/>
            <a:ext cx="4371975" cy="2571750"/>
          </a:xfrm>
          <a:prstGeom prst="rect">
            <a:avLst/>
          </a:prstGeom>
        </p:spPr>
      </p:pic>
      <p:pic>
        <p:nvPicPr>
          <p:cNvPr id="7" name="Picture 6">
            <a:extLst>
              <a:ext uri="{FF2B5EF4-FFF2-40B4-BE49-F238E27FC236}">
                <a16:creationId xmlns:a16="http://schemas.microsoft.com/office/drawing/2014/main" id="{CE512410-BD74-49EB-9C08-2D14C6BBDC26}"/>
              </a:ext>
            </a:extLst>
          </p:cNvPr>
          <p:cNvPicPr>
            <a:picLocks noChangeAspect="1"/>
          </p:cNvPicPr>
          <p:nvPr/>
        </p:nvPicPr>
        <p:blipFill>
          <a:blip r:embed="rId3"/>
          <a:stretch>
            <a:fillRect/>
          </a:stretch>
        </p:blipFill>
        <p:spPr>
          <a:xfrm>
            <a:off x="7268357" y="1411376"/>
            <a:ext cx="4029396" cy="3027738"/>
          </a:xfrm>
          <a:prstGeom prst="rect">
            <a:avLst/>
          </a:prstGeom>
        </p:spPr>
      </p:pic>
      <p:sp>
        <p:nvSpPr>
          <p:cNvPr id="8" name="TextBox 7">
            <a:extLst>
              <a:ext uri="{FF2B5EF4-FFF2-40B4-BE49-F238E27FC236}">
                <a16:creationId xmlns:a16="http://schemas.microsoft.com/office/drawing/2014/main" id="{7DA31A35-6835-4FA8-988B-7799F6EFB19F}"/>
              </a:ext>
            </a:extLst>
          </p:cNvPr>
          <p:cNvSpPr txBox="1"/>
          <p:nvPr/>
        </p:nvSpPr>
        <p:spPr>
          <a:xfrm>
            <a:off x="5623063" y="2392131"/>
            <a:ext cx="768535" cy="400110"/>
          </a:xfrm>
          <a:prstGeom prst="rect">
            <a:avLst/>
          </a:prstGeom>
          <a:noFill/>
        </p:spPr>
        <p:txBody>
          <a:bodyPr wrap="square" rtlCol="0">
            <a:spAutoFit/>
          </a:bodyPr>
          <a:lstStyle/>
          <a:p>
            <a:pPr algn="l"/>
            <a:r>
              <a:rPr lang="en-US" sz="2000" dirty="0">
                <a:latin typeface="Arial"/>
                <a:cs typeface="Arial"/>
              </a:rPr>
              <a:t>VS.</a:t>
            </a:r>
          </a:p>
        </p:txBody>
      </p:sp>
      <p:sp>
        <p:nvSpPr>
          <p:cNvPr id="9" name="TextBox 8">
            <a:extLst>
              <a:ext uri="{FF2B5EF4-FFF2-40B4-BE49-F238E27FC236}">
                <a16:creationId xmlns:a16="http://schemas.microsoft.com/office/drawing/2014/main" id="{8477AFF2-75D5-4601-AA6D-F74E1DDF1264}"/>
              </a:ext>
            </a:extLst>
          </p:cNvPr>
          <p:cNvSpPr txBox="1"/>
          <p:nvPr/>
        </p:nvSpPr>
        <p:spPr>
          <a:xfrm>
            <a:off x="6462649" y="4528502"/>
            <a:ext cx="4111140" cy="1323439"/>
          </a:xfrm>
          <a:prstGeom prst="rect">
            <a:avLst/>
          </a:prstGeom>
          <a:noFill/>
        </p:spPr>
        <p:txBody>
          <a:bodyPr wrap="square" rtlCol="0">
            <a:spAutoFit/>
          </a:bodyPr>
          <a:lstStyle/>
          <a:p>
            <a:pPr algn="l"/>
            <a:r>
              <a:rPr lang="en-US" sz="2000" dirty="0">
                <a:latin typeface="Arial"/>
                <a:cs typeface="Arial"/>
              </a:rPr>
              <a:t>Linear regulator is:</a:t>
            </a:r>
          </a:p>
          <a:p>
            <a:pPr marL="342900" indent="-342900">
              <a:buFont typeface="Arial" panose="020B0604020202020204" pitchFamily="34" charset="0"/>
              <a:buChar char="•"/>
            </a:pPr>
            <a:r>
              <a:rPr lang="en-US" sz="2000" dirty="0">
                <a:latin typeface="Arial"/>
                <a:cs typeface="Arial"/>
              </a:rPr>
              <a:t>Ine</a:t>
            </a:r>
            <a:r>
              <a:rPr lang="en-US" sz="2000" dirty="0">
                <a:cs typeface="Arial"/>
              </a:rPr>
              <a:t>fficient (w/ large ∆Vin-</a:t>
            </a:r>
            <a:r>
              <a:rPr lang="en-US" sz="2000" dirty="0" err="1">
                <a:cs typeface="Arial"/>
              </a:rPr>
              <a:t>Vout</a:t>
            </a:r>
            <a:r>
              <a:rPr lang="en-US" sz="2000" dirty="0">
                <a:cs typeface="Arial"/>
              </a:rPr>
              <a:t>)</a:t>
            </a:r>
            <a:endParaRPr lang="en-US" sz="2000" dirty="0">
              <a:latin typeface="Arial"/>
              <a:cs typeface="Arial"/>
            </a:endParaRPr>
          </a:p>
          <a:p>
            <a:pPr marL="342900" indent="-342900" algn="l">
              <a:buFont typeface="Arial" panose="020B0604020202020204" pitchFamily="34" charset="0"/>
              <a:buChar char="•"/>
            </a:pPr>
            <a:r>
              <a:rPr lang="en-US" sz="2000" dirty="0">
                <a:latin typeface="Arial"/>
                <a:cs typeface="Arial"/>
              </a:rPr>
              <a:t>Hot (Relative to switcher)</a:t>
            </a:r>
          </a:p>
          <a:p>
            <a:pPr marL="342900" indent="-342900" algn="l">
              <a:buFont typeface="Arial" panose="020B0604020202020204" pitchFamily="34" charset="0"/>
              <a:buChar char="•"/>
            </a:pPr>
            <a:r>
              <a:rPr lang="en-US" sz="2000" dirty="0">
                <a:latin typeface="Arial"/>
                <a:cs typeface="Arial"/>
              </a:rPr>
              <a:t>Quiet</a:t>
            </a:r>
          </a:p>
        </p:txBody>
      </p:sp>
      <p:sp>
        <p:nvSpPr>
          <p:cNvPr id="10" name="TextBox 9">
            <a:extLst>
              <a:ext uri="{FF2B5EF4-FFF2-40B4-BE49-F238E27FC236}">
                <a16:creationId xmlns:a16="http://schemas.microsoft.com/office/drawing/2014/main" id="{1DCC7BB1-7FC0-408E-9729-7334B141CF65}"/>
              </a:ext>
            </a:extLst>
          </p:cNvPr>
          <p:cNvSpPr txBox="1"/>
          <p:nvPr/>
        </p:nvSpPr>
        <p:spPr>
          <a:xfrm>
            <a:off x="940227" y="4528502"/>
            <a:ext cx="4111140" cy="1631216"/>
          </a:xfrm>
          <a:prstGeom prst="rect">
            <a:avLst/>
          </a:prstGeom>
          <a:noFill/>
        </p:spPr>
        <p:txBody>
          <a:bodyPr wrap="square" rtlCol="0">
            <a:spAutoFit/>
          </a:bodyPr>
          <a:lstStyle/>
          <a:p>
            <a:pPr algn="l"/>
            <a:r>
              <a:rPr lang="en-US" sz="2000" dirty="0" err="1">
                <a:latin typeface="Arial"/>
                <a:cs typeface="Arial"/>
              </a:rPr>
              <a:t>Flyback</a:t>
            </a:r>
            <a:r>
              <a:rPr lang="en-US" sz="2000" dirty="0">
                <a:latin typeface="Arial"/>
                <a:cs typeface="Arial"/>
              </a:rPr>
              <a:t> switching regulator is:</a:t>
            </a:r>
          </a:p>
          <a:p>
            <a:pPr marL="342900" indent="-342900" algn="l">
              <a:buFont typeface="Arial" panose="020B0604020202020204" pitchFamily="34" charset="0"/>
              <a:buChar char="•"/>
            </a:pPr>
            <a:r>
              <a:rPr lang="en-US" sz="2000" dirty="0">
                <a:latin typeface="Arial"/>
                <a:cs typeface="Arial"/>
              </a:rPr>
              <a:t>Efficient (w/ large ∆Vin-</a:t>
            </a:r>
            <a:r>
              <a:rPr lang="en-US" sz="2000" dirty="0" err="1">
                <a:latin typeface="Arial"/>
                <a:cs typeface="Arial"/>
              </a:rPr>
              <a:t>Vout</a:t>
            </a:r>
            <a:r>
              <a:rPr lang="en-US" sz="2000" dirty="0">
                <a:latin typeface="Arial"/>
                <a:cs typeface="Arial"/>
              </a:rPr>
              <a:t>)</a:t>
            </a:r>
          </a:p>
          <a:p>
            <a:pPr marL="342900" indent="-342900" algn="l">
              <a:buFont typeface="Arial" panose="020B0604020202020204" pitchFamily="34" charset="0"/>
              <a:buChar char="•"/>
            </a:pPr>
            <a:r>
              <a:rPr lang="en-US" sz="2000" dirty="0">
                <a:latin typeface="Arial"/>
                <a:cs typeface="Arial"/>
              </a:rPr>
              <a:t>Cool (relative to LDO)</a:t>
            </a:r>
          </a:p>
          <a:p>
            <a:pPr marL="342900" indent="-342900" algn="l">
              <a:buFont typeface="Arial" panose="020B0604020202020204" pitchFamily="34" charset="0"/>
              <a:buChar char="•"/>
            </a:pPr>
            <a:r>
              <a:rPr lang="en-US" sz="2000" dirty="0">
                <a:latin typeface="Arial"/>
                <a:cs typeface="Arial"/>
              </a:rPr>
              <a:t>Noisy(</a:t>
            </a:r>
            <a:r>
              <a:rPr lang="en-US" sz="2000" dirty="0" err="1">
                <a:latin typeface="Arial"/>
                <a:cs typeface="Arial"/>
              </a:rPr>
              <a:t>er</a:t>
            </a:r>
            <a:r>
              <a:rPr lang="en-US" sz="2000" dirty="0">
                <a:latin typeface="Arial"/>
                <a:cs typeface="Arial"/>
              </a:rPr>
              <a:t>)</a:t>
            </a:r>
          </a:p>
          <a:p>
            <a:pPr marL="342900" indent="-342900" algn="l">
              <a:buFont typeface="Arial" panose="020B0604020202020204" pitchFamily="34" charset="0"/>
              <a:buChar char="•"/>
            </a:pPr>
            <a:r>
              <a:rPr lang="en-US" sz="2000" dirty="0">
                <a:latin typeface="Arial"/>
                <a:cs typeface="Arial"/>
              </a:rPr>
              <a:t>Isolated</a:t>
            </a:r>
          </a:p>
        </p:txBody>
      </p:sp>
    </p:spTree>
    <p:extLst>
      <p:ext uri="{BB962C8B-B14F-4D97-AF65-F5344CB8AC3E}">
        <p14:creationId xmlns:p14="http://schemas.microsoft.com/office/powerpoint/2010/main" val="2250347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4C02A-B1E5-4974-8FA7-ADC353473404}"/>
              </a:ext>
            </a:extLst>
          </p:cNvPr>
          <p:cNvSpPr>
            <a:spLocks noGrp="1"/>
          </p:cNvSpPr>
          <p:nvPr>
            <p:ph type="title"/>
          </p:nvPr>
        </p:nvSpPr>
        <p:spPr/>
        <p:txBody>
          <a:bodyPr/>
          <a:lstStyle/>
          <a:p>
            <a:r>
              <a:rPr lang="en-US" dirty="0"/>
              <a:t>Efficiency vs. Power Loss</a:t>
            </a:r>
          </a:p>
        </p:txBody>
      </p:sp>
      <p:sp>
        <p:nvSpPr>
          <p:cNvPr id="3" name="Content Placeholder 2">
            <a:extLst>
              <a:ext uri="{FF2B5EF4-FFF2-40B4-BE49-F238E27FC236}">
                <a16:creationId xmlns:a16="http://schemas.microsoft.com/office/drawing/2014/main" id="{4CF51D33-55B1-49AA-8DF8-F2BD3AB4F969}"/>
              </a:ext>
            </a:extLst>
          </p:cNvPr>
          <p:cNvSpPr>
            <a:spLocks noGrp="1"/>
          </p:cNvSpPr>
          <p:nvPr>
            <p:ph idx="1"/>
          </p:nvPr>
        </p:nvSpPr>
        <p:spPr>
          <a:xfrm>
            <a:off x="355600" y="1219200"/>
            <a:ext cx="11430000" cy="3051586"/>
          </a:xfrm>
        </p:spPr>
        <p:txBody>
          <a:bodyPr/>
          <a:lstStyle/>
          <a:p>
            <a:r>
              <a:rPr lang="en-US" dirty="0"/>
              <a:t>Efficiency is a nice basis for comparison.</a:t>
            </a:r>
          </a:p>
          <a:p>
            <a:r>
              <a:rPr lang="en-US" dirty="0"/>
              <a:t>Power loss is practical - power “lost”, or dissipated to the environment, represents power that is NOT available to do useful stuff, power that you have to get rid of somehow, and – you still have to pay for it.</a:t>
            </a:r>
          </a:p>
        </p:txBody>
      </p:sp>
      <p:sp>
        <p:nvSpPr>
          <p:cNvPr id="4" name="Slide Number Placeholder 3">
            <a:extLst>
              <a:ext uri="{FF2B5EF4-FFF2-40B4-BE49-F238E27FC236}">
                <a16:creationId xmlns:a16="http://schemas.microsoft.com/office/drawing/2014/main" id="{FC9EC273-DA46-41AF-8FD6-79DD605BA611}"/>
              </a:ext>
            </a:extLst>
          </p:cNvPr>
          <p:cNvSpPr>
            <a:spLocks noGrp="1"/>
          </p:cNvSpPr>
          <p:nvPr>
            <p:ph type="sldNum" sz="quarter" idx="4"/>
          </p:nvPr>
        </p:nvSpPr>
        <p:spPr/>
        <p:txBody>
          <a:bodyPr/>
          <a:lstStyle/>
          <a:p>
            <a:fld id="{8ED1CEE6-8BBE-4393-857A-BEE0A5C48EE0}" type="slidenum">
              <a:rPr lang="en-US" smtClean="0"/>
              <a:pPr/>
              <a:t>5</a:t>
            </a:fld>
            <a:endParaRPr lang="en-US" dirty="0"/>
          </a:p>
        </p:txBody>
      </p:sp>
      <p:sp>
        <p:nvSpPr>
          <p:cNvPr id="5" name="Footer Placeholder 4">
            <a:extLst>
              <a:ext uri="{FF2B5EF4-FFF2-40B4-BE49-F238E27FC236}">
                <a16:creationId xmlns:a16="http://schemas.microsoft.com/office/drawing/2014/main" id="{1066EB26-9666-467D-A56A-027FEC5EE46B}"/>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B201BCD1-886A-41FF-B36F-20ED3A5C7F68}"/>
              </a:ext>
            </a:extLst>
          </p:cNvPr>
          <p:cNvPicPr>
            <a:picLocks noChangeAspect="1"/>
          </p:cNvPicPr>
          <p:nvPr/>
        </p:nvPicPr>
        <p:blipFill>
          <a:blip r:embed="rId3"/>
          <a:stretch>
            <a:fillRect/>
          </a:stretch>
        </p:blipFill>
        <p:spPr>
          <a:xfrm>
            <a:off x="2595822" y="2963342"/>
            <a:ext cx="3331509" cy="3331509"/>
          </a:xfrm>
          <a:prstGeom prst="rect">
            <a:avLst/>
          </a:prstGeom>
        </p:spPr>
      </p:pic>
      <p:sp>
        <p:nvSpPr>
          <p:cNvPr id="7" name="TextBox 6">
            <a:extLst>
              <a:ext uri="{FF2B5EF4-FFF2-40B4-BE49-F238E27FC236}">
                <a16:creationId xmlns:a16="http://schemas.microsoft.com/office/drawing/2014/main" id="{3371467D-4EA4-417F-97F1-6F8CA2497D3E}"/>
              </a:ext>
            </a:extLst>
          </p:cNvPr>
          <p:cNvSpPr txBox="1"/>
          <p:nvPr/>
        </p:nvSpPr>
        <p:spPr>
          <a:xfrm>
            <a:off x="241209" y="2841043"/>
            <a:ext cx="3292835" cy="707886"/>
          </a:xfrm>
          <a:prstGeom prst="rect">
            <a:avLst/>
          </a:prstGeom>
          <a:noFill/>
        </p:spPr>
        <p:txBody>
          <a:bodyPr wrap="square" rtlCol="0">
            <a:spAutoFit/>
          </a:bodyPr>
          <a:lstStyle/>
          <a:p>
            <a:pPr algn="l"/>
            <a:r>
              <a:rPr lang="en-US" sz="2000" dirty="0">
                <a:latin typeface="Arial"/>
                <a:cs typeface="Arial"/>
              </a:rPr>
              <a:t>An application where power loss is a good thing:</a:t>
            </a:r>
          </a:p>
        </p:txBody>
      </p:sp>
      <p:sp>
        <p:nvSpPr>
          <p:cNvPr id="8" name="TextBox 7">
            <a:extLst>
              <a:ext uri="{FF2B5EF4-FFF2-40B4-BE49-F238E27FC236}">
                <a16:creationId xmlns:a16="http://schemas.microsoft.com/office/drawing/2014/main" id="{6B1AD3CE-4072-4BCF-A9B1-9D1A215C25E1}"/>
              </a:ext>
            </a:extLst>
          </p:cNvPr>
          <p:cNvSpPr txBox="1"/>
          <p:nvPr/>
        </p:nvSpPr>
        <p:spPr>
          <a:xfrm>
            <a:off x="6114410" y="3194986"/>
            <a:ext cx="1461990" cy="1938992"/>
          </a:xfrm>
          <a:prstGeom prst="rect">
            <a:avLst/>
          </a:prstGeom>
          <a:noFill/>
        </p:spPr>
        <p:txBody>
          <a:bodyPr wrap="square" rtlCol="0">
            <a:spAutoFit/>
          </a:bodyPr>
          <a:lstStyle/>
          <a:p>
            <a:pPr algn="l"/>
            <a:r>
              <a:rPr lang="en-US" sz="2000" dirty="0">
                <a:latin typeface="Arial"/>
                <a:cs typeface="Arial"/>
              </a:rPr>
              <a:t>An application where power loss is a bad thing:</a:t>
            </a:r>
          </a:p>
        </p:txBody>
      </p:sp>
      <p:pic>
        <p:nvPicPr>
          <p:cNvPr id="13" name="Picture 12">
            <a:extLst>
              <a:ext uri="{FF2B5EF4-FFF2-40B4-BE49-F238E27FC236}">
                <a16:creationId xmlns:a16="http://schemas.microsoft.com/office/drawing/2014/main" id="{7A06219A-CF3F-45D6-A915-7A8A462806CD}"/>
              </a:ext>
            </a:extLst>
          </p:cNvPr>
          <p:cNvPicPr>
            <a:picLocks noChangeAspect="1"/>
          </p:cNvPicPr>
          <p:nvPr/>
        </p:nvPicPr>
        <p:blipFill>
          <a:blip r:embed="rId4"/>
          <a:stretch>
            <a:fillRect/>
          </a:stretch>
        </p:blipFill>
        <p:spPr>
          <a:xfrm>
            <a:off x="7609771" y="2626096"/>
            <a:ext cx="4582229" cy="3436672"/>
          </a:xfrm>
          <a:prstGeom prst="rect">
            <a:avLst/>
          </a:prstGeom>
        </p:spPr>
      </p:pic>
    </p:spTree>
    <p:extLst>
      <p:ext uri="{BB962C8B-B14F-4D97-AF65-F5344CB8AC3E}">
        <p14:creationId xmlns:p14="http://schemas.microsoft.com/office/powerpoint/2010/main" val="3948647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DBDE7-8F07-4024-8358-D36809D8CBCB}"/>
              </a:ext>
            </a:extLst>
          </p:cNvPr>
          <p:cNvSpPr>
            <a:spLocks noGrp="1"/>
          </p:cNvSpPr>
          <p:nvPr>
            <p:ph type="title"/>
          </p:nvPr>
        </p:nvSpPr>
        <p:spPr/>
        <p:txBody>
          <a:bodyPr/>
          <a:lstStyle/>
          <a:p>
            <a:r>
              <a:rPr lang="en-US" dirty="0"/>
              <a:t>LT3080 “Low Dropout” regulator</a:t>
            </a:r>
          </a:p>
        </p:txBody>
      </p:sp>
      <p:sp>
        <p:nvSpPr>
          <p:cNvPr id="4" name="Slide Number Placeholder 3">
            <a:extLst>
              <a:ext uri="{FF2B5EF4-FFF2-40B4-BE49-F238E27FC236}">
                <a16:creationId xmlns:a16="http://schemas.microsoft.com/office/drawing/2014/main" id="{51F872AB-C49D-43E9-B144-01DB29956839}"/>
              </a:ext>
            </a:extLst>
          </p:cNvPr>
          <p:cNvSpPr>
            <a:spLocks noGrp="1"/>
          </p:cNvSpPr>
          <p:nvPr>
            <p:ph type="sldNum" sz="quarter" idx="4"/>
          </p:nvPr>
        </p:nvSpPr>
        <p:spPr/>
        <p:txBody>
          <a:bodyPr/>
          <a:lstStyle/>
          <a:p>
            <a:fld id="{8ED1CEE6-8BBE-4393-857A-BEE0A5C48EE0}" type="slidenum">
              <a:rPr lang="en-US" smtClean="0"/>
              <a:pPr/>
              <a:t>6</a:t>
            </a:fld>
            <a:endParaRPr lang="en-US" dirty="0"/>
          </a:p>
        </p:txBody>
      </p:sp>
      <p:sp>
        <p:nvSpPr>
          <p:cNvPr id="5" name="Footer Placeholder 4">
            <a:extLst>
              <a:ext uri="{FF2B5EF4-FFF2-40B4-BE49-F238E27FC236}">
                <a16:creationId xmlns:a16="http://schemas.microsoft.com/office/drawing/2014/main" id="{64BB8963-7306-4F39-B082-72D49DBF169A}"/>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799B6A00-7F8A-41CF-ABA6-4DBA8A560534}"/>
              </a:ext>
            </a:extLst>
          </p:cNvPr>
          <p:cNvPicPr>
            <a:picLocks noChangeAspect="1"/>
          </p:cNvPicPr>
          <p:nvPr/>
        </p:nvPicPr>
        <p:blipFill>
          <a:blip r:embed="rId2"/>
          <a:stretch>
            <a:fillRect/>
          </a:stretch>
        </p:blipFill>
        <p:spPr>
          <a:xfrm>
            <a:off x="451921" y="2864932"/>
            <a:ext cx="4029396" cy="3027738"/>
          </a:xfrm>
          <a:prstGeom prst="rect">
            <a:avLst/>
          </a:prstGeom>
        </p:spPr>
      </p:pic>
      <p:sp>
        <p:nvSpPr>
          <p:cNvPr id="7" name="TextBox 6">
            <a:extLst>
              <a:ext uri="{FF2B5EF4-FFF2-40B4-BE49-F238E27FC236}">
                <a16:creationId xmlns:a16="http://schemas.microsoft.com/office/drawing/2014/main" id="{77EDEFF6-884C-448B-8E05-861075462B08}"/>
              </a:ext>
            </a:extLst>
          </p:cNvPr>
          <p:cNvSpPr txBox="1"/>
          <p:nvPr/>
        </p:nvSpPr>
        <p:spPr>
          <a:xfrm>
            <a:off x="7088636" y="1256221"/>
            <a:ext cx="4256117" cy="4708981"/>
          </a:xfrm>
          <a:prstGeom prst="rect">
            <a:avLst/>
          </a:prstGeom>
          <a:noFill/>
        </p:spPr>
        <p:txBody>
          <a:bodyPr wrap="square" rtlCol="0">
            <a:spAutoFit/>
          </a:bodyPr>
          <a:lstStyle/>
          <a:p>
            <a:pPr algn="l"/>
            <a:r>
              <a:rPr lang="en-US" sz="2000" dirty="0">
                <a:latin typeface="Arial"/>
                <a:cs typeface="Arial"/>
              </a:rPr>
              <a:t>You can’t exercise all corners at the same time:</a:t>
            </a:r>
          </a:p>
          <a:p>
            <a:pPr algn="l"/>
            <a:r>
              <a:rPr lang="en-US" sz="2000" dirty="0">
                <a:latin typeface="Arial"/>
                <a:cs typeface="Arial"/>
              </a:rPr>
              <a:t>36V input</a:t>
            </a:r>
          </a:p>
          <a:p>
            <a:pPr algn="l"/>
            <a:r>
              <a:rPr lang="en-US" sz="2000" dirty="0">
                <a:latin typeface="Arial"/>
                <a:cs typeface="Arial"/>
              </a:rPr>
              <a:t>1V output</a:t>
            </a:r>
          </a:p>
          <a:p>
            <a:pPr algn="l"/>
            <a:r>
              <a:rPr lang="en-US" sz="2000" dirty="0">
                <a:latin typeface="Arial"/>
                <a:cs typeface="Arial"/>
              </a:rPr>
              <a:t>1.1A output current</a:t>
            </a:r>
          </a:p>
          <a:p>
            <a:pPr algn="l"/>
            <a:r>
              <a:rPr lang="en-US" sz="2000" dirty="0">
                <a:latin typeface="Arial"/>
                <a:cs typeface="Arial"/>
              </a:rPr>
              <a:t>(36V-1V)*1.1A = 38.5W</a:t>
            </a:r>
          </a:p>
          <a:p>
            <a:pPr algn="l"/>
            <a:endParaRPr lang="en-US" sz="2000" dirty="0">
              <a:latin typeface="Arial"/>
              <a:cs typeface="Arial"/>
            </a:endParaRPr>
          </a:p>
          <a:p>
            <a:pPr algn="l"/>
            <a:r>
              <a:rPr lang="en-US" sz="2000" dirty="0">
                <a:latin typeface="Arial"/>
                <a:cs typeface="Arial"/>
              </a:rPr>
              <a:t>What’s limiting??</a:t>
            </a:r>
          </a:p>
          <a:p>
            <a:pPr algn="l"/>
            <a:r>
              <a:rPr lang="en-US" sz="2000" dirty="0">
                <a:latin typeface="Arial"/>
                <a:cs typeface="Arial"/>
              </a:rPr>
              <a:t>ϴJA = 40C/W (TO-220 package)</a:t>
            </a:r>
          </a:p>
          <a:p>
            <a:pPr algn="l"/>
            <a:r>
              <a:rPr lang="en-US" sz="2000" dirty="0" err="1">
                <a:latin typeface="Arial"/>
                <a:cs typeface="Arial"/>
              </a:rPr>
              <a:t>Tjmax</a:t>
            </a:r>
            <a:r>
              <a:rPr lang="en-US" sz="2000" dirty="0">
                <a:latin typeface="Arial"/>
                <a:cs typeface="Arial"/>
              </a:rPr>
              <a:t> = 125C</a:t>
            </a:r>
          </a:p>
          <a:p>
            <a:pPr algn="l"/>
            <a:r>
              <a:rPr lang="en-US" sz="2000" dirty="0">
                <a:latin typeface="Arial"/>
                <a:cs typeface="Arial"/>
              </a:rPr>
              <a:t>38.5W * 40C/W = 1540C rise!!</a:t>
            </a:r>
          </a:p>
          <a:p>
            <a:pPr algn="l"/>
            <a:endParaRPr lang="en-US" sz="2000" dirty="0">
              <a:latin typeface="Arial"/>
              <a:cs typeface="Arial"/>
            </a:endParaRPr>
          </a:p>
          <a:p>
            <a:pPr algn="l"/>
            <a:r>
              <a:rPr lang="en-US" sz="2000" dirty="0">
                <a:latin typeface="Arial"/>
                <a:cs typeface="Arial"/>
              </a:rPr>
              <a:t>So even if you had energy to spare and didn’t care, the part would catch on fire.</a:t>
            </a:r>
          </a:p>
        </p:txBody>
      </p:sp>
      <p:sp>
        <p:nvSpPr>
          <p:cNvPr id="8" name="TextBox 7">
            <a:extLst>
              <a:ext uri="{FF2B5EF4-FFF2-40B4-BE49-F238E27FC236}">
                <a16:creationId xmlns:a16="http://schemas.microsoft.com/office/drawing/2014/main" id="{9E24A928-4B44-47E6-89A0-431E2CA91973}"/>
              </a:ext>
            </a:extLst>
          </p:cNvPr>
          <p:cNvSpPr txBox="1"/>
          <p:nvPr/>
        </p:nvSpPr>
        <p:spPr>
          <a:xfrm>
            <a:off x="3783420" y="1632100"/>
            <a:ext cx="2898074" cy="1015663"/>
          </a:xfrm>
          <a:prstGeom prst="rect">
            <a:avLst/>
          </a:prstGeom>
          <a:noFill/>
        </p:spPr>
        <p:txBody>
          <a:bodyPr wrap="square" rtlCol="0">
            <a:spAutoFit/>
          </a:bodyPr>
          <a:lstStyle/>
          <a:p>
            <a:pPr algn="l"/>
            <a:r>
              <a:rPr lang="en-US" sz="2000" dirty="0">
                <a:latin typeface="Arial"/>
                <a:cs typeface="Arial"/>
              </a:rPr>
              <a:t>The LT3080 will always “burn” (Vin-</a:t>
            </a:r>
            <a:r>
              <a:rPr lang="en-US" sz="2000" dirty="0" err="1">
                <a:latin typeface="Arial"/>
                <a:cs typeface="Arial"/>
              </a:rPr>
              <a:t>Vout</a:t>
            </a:r>
            <a:r>
              <a:rPr lang="en-US" sz="2000" dirty="0">
                <a:latin typeface="Arial"/>
                <a:cs typeface="Arial"/>
              </a:rPr>
              <a:t>) x </a:t>
            </a:r>
            <a:r>
              <a:rPr lang="en-US" sz="2000" dirty="0" err="1">
                <a:latin typeface="Arial"/>
                <a:cs typeface="Arial"/>
              </a:rPr>
              <a:t>Iout</a:t>
            </a:r>
            <a:r>
              <a:rPr lang="en-US" sz="2000" dirty="0">
                <a:latin typeface="Arial"/>
                <a:cs typeface="Arial"/>
              </a:rPr>
              <a:t> as heat.</a:t>
            </a:r>
          </a:p>
        </p:txBody>
      </p:sp>
    </p:spTree>
    <p:extLst>
      <p:ext uri="{BB962C8B-B14F-4D97-AF65-F5344CB8AC3E}">
        <p14:creationId xmlns:p14="http://schemas.microsoft.com/office/powerpoint/2010/main" val="127871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DB9D0-B44F-4C80-A955-F1252D58BC1F}"/>
              </a:ext>
            </a:extLst>
          </p:cNvPr>
          <p:cNvSpPr>
            <a:spLocks noGrp="1"/>
          </p:cNvSpPr>
          <p:nvPr>
            <p:ph type="title"/>
          </p:nvPr>
        </p:nvSpPr>
        <p:spPr/>
        <p:txBody>
          <a:bodyPr/>
          <a:lstStyle/>
          <a:p>
            <a:r>
              <a:rPr lang="en-US" dirty="0"/>
              <a:t>LTspice Interlude…</a:t>
            </a:r>
          </a:p>
        </p:txBody>
      </p:sp>
      <p:sp>
        <p:nvSpPr>
          <p:cNvPr id="3" name="Content Placeholder 2">
            <a:extLst>
              <a:ext uri="{FF2B5EF4-FFF2-40B4-BE49-F238E27FC236}">
                <a16:creationId xmlns:a16="http://schemas.microsoft.com/office/drawing/2014/main" id="{B65A38AA-035B-4504-84E8-F6E186AE7C85}"/>
              </a:ext>
            </a:extLst>
          </p:cNvPr>
          <p:cNvSpPr>
            <a:spLocks noGrp="1"/>
          </p:cNvSpPr>
          <p:nvPr>
            <p:ph idx="1"/>
          </p:nvPr>
        </p:nvSpPr>
        <p:spPr/>
        <p:txBody>
          <a:bodyPr/>
          <a:lstStyle/>
          <a:p>
            <a:r>
              <a:rPr lang="en-US" dirty="0"/>
              <a:t>LT3080 simulations with various input voltages, output currents</a:t>
            </a:r>
          </a:p>
          <a:p>
            <a:r>
              <a:rPr lang="en-US" dirty="0"/>
              <a:t>LTM8067 efficiency</a:t>
            </a:r>
          </a:p>
          <a:p>
            <a:pPr marL="0" indent="0">
              <a:buNone/>
            </a:pPr>
            <a:r>
              <a:rPr lang="en-US" dirty="0"/>
              <a:t>Grab files here and run in LTspice:</a:t>
            </a:r>
          </a:p>
          <a:p>
            <a:pPr marL="0" indent="0">
              <a:buNone/>
            </a:pPr>
            <a:r>
              <a:rPr lang="en-US" dirty="0">
                <a:hlinkClick r:id="rId2"/>
              </a:rPr>
              <a:t>https://minhaskamal.github.io/DownGit/#/home?url=https://github.com/analogdevicesinc/education_tools/tree/master/m2k/ltspice/efficency_power_loss_ltspice</a:t>
            </a: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3E213BE-43C8-4519-84AD-2F7E1B2CF1DA}"/>
              </a:ext>
            </a:extLst>
          </p:cNvPr>
          <p:cNvSpPr>
            <a:spLocks noGrp="1"/>
          </p:cNvSpPr>
          <p:nvPr>
            <p:ph type="sldNum" sz="quarter" idx="4"/>
          </p:nvPr>
        </p:nvSpPr>
        <p:spPr/>
        <p:txBody>
          <a:bodyPr/>
          <a:lstStyle/>
          <a:p>
            <a:fld id="{8ED1CEE6-8BBE-4393-857A-BEE0A5C48EE0}" type="slidenum">
              <a:rPr lang="en-US" smtClean="0"/>
              <a:pPr/>
              <a:t>7</a:t>
            </a:fld>
            <a:endParaRPr lang="en-US" dirty="0"/>
          </a:p>
        </p:txBody>
      </p:sp>
      <p:sp>
        <p:nvSpPr>
          <p:cNvPr id="5" name="Footer Placeholder 4">
            <a:extLst>
              <a:ext uri="{FF2B5EF4-FFF2-40B4-BE49-F238E27FC236}">
                <a16:creationId xmlns:a16="http://schemas.microsoft.com/office/drawing/2014/main" id="{DA88892E-4D95-4DE5-B7D1-C5847B9FA88D}"/>
              </a:ext>
            </a:extLst>
          </p:cNvPr>
          <p:cNvSpPr>
            <a:spLocks noGrp="1"/>
          </p:cNvSpPr>
          <p:nvPr>
            <p:ph type="ftr" sz="quarter" idx="3"/>
          </p:nvPr>
        </p:nvSpPr>
        <p:spPr/>
        <p:txBody>
          <a:bodyPr/>
          <a:lstStyle/>
          <a:p>
            <a:r>
              <a:rPr lang="en-US"/>
              <a:t>©2018 Analog Devices, Inc. All rights reserved. </a:t>
            </a:r>
            <a:endParaRPr lang="en-US" dirty="0"/>
          </a:p>
        </p:txBody>
      </p:sp>
    </p:spTree>
    <p:extLst>
      <p:ext uri="{BB962C8B-B14F-4D97-AF65-F5344CB8AC3E}">
        <p14:creationId xmlns:p14="http://schemas.microsoft.com/office/powerpoint/2010/main" val="193452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E37AD-7618-477C-8DD4-14DAB9FCEDE3}"/>
              </a:ext>
            </a:extLst>
          </p:cNvPr>
          <p:cNvSpPr>
            <a:spLocks noGrp="1"/>
          </p:cNvSpPr>
          <p:nvPr>
            <p:ph type="title"/>
          </p:nvPr>
        </p:nvSpPr>
        <p:spPr/>
        <p:txBody>
          <a:bodyPr/>
          <a:lstStyle/>
          <a:p>
            <a:r>
              <a:rPr lang="en-US" dirty="0"/>
              <a:t>Efficiency in LTspice</a:t>
            </a:r>
          </a:p>
        </p:txBody>
      </p:sp>
      <p:sp>
        <p:nvSpPr>
          <p:cNvPr id="3" name="Content Placeholder 2">
            <a:extLst>
              <a:ext uri="{FF2B5EF4-FFF2-40B4-BE49-F238E27FC236}">
                <a16:creationId xmlns:a16="http://schemas.microsoft.com/office/drawing/2014/main" id="{00BC6512-13CD-462A-828F-878E7039ED9E}"/>
              </a:ext>
            </a:extLst>
          </p:cNvPr>
          <p:cNvSpPr>
            <a:spLocks noGrp="1"/>
          </p:cNvSpPr>
          <p:nvPr>
            <p:ph idx="1"/>
          </p:nvPr>
        </p:nvSpPr>
        <p:spPr>
          <a:xfrm>
            <a:off x="355600" y="1219200"/>
            <a:ext cx="6726844" cy="842356"/>
          </a:xfrm>
        </p:spPr>
        <p:txBody>
          <a:bodyPr/>
          <a:lstStyle/>
          <a:p>
            <a:pPr marL="0" indent="0">
              <a:buNone/>
            </a:pPr>
            <a:r>
              <a:rPr lang="en-US" dirty="0">
                <a:hlinkClick r:id="rId2"/>
              </a:rPr>
              <a:t>http://www.analog.com/en/technical-articles/ltspice-using-meas-and-step-commands-to-calculate-efficiency.html</a:t>
            </a:r>
            <a:endParaRPr lang="en-US" dirty="0"/>
          </a:p>
        </p:txBody>
      </p:sp>
      <p:sp>
        <p:nvSpPr>
          <p:cNvPr id="4" name="Slide Number Placeholder 3">
            <a:extLst>
              <a:ext uri="{FF2B5EF4-FFF2-40B4-BE49-F238E27FC236}">
                <a16:creationId xmlns:a16="http://schemas.microsoft.com/office/drawing/2014/main" id="{B242E9E2-C07F-49ED-9A9E-9DCDA769A5D2}"/>
              </a:ext>
            </a:extLst>
          </p:cNvPr>
          <p:cNvSpPr>
            <a:spLocks noGrp="1"/>
          </p:cNvSpPr>
          <p:nvPr>
            <p:ph type="sldNum" sz="quarter" idx="4"/>
          </p:nvPr>
        </p:nvSpPr>
        <p:spPr/>
        <p:txBody>
          <a:bodyPr/>
          <a:lstStyle/>
          <a:p>
            <a:fld id="{8ED1CEE6-8BBE-4393-857A-BEE0A5C48EE0}" type="slidenum">
              <a:rPr lang="en-US" smtClean="0"/>
              <a:pPr/>
              <a:t>8</a:t>
            </a:fld>
            <a:endParaRPr lang="en-US" dirty="0"/>
          </a:p>
        </p:txBody>
      </p:sp>
      <p:sp>
        <p:nvSpPr>
          <p:cNvPr id="5" name="Footer Placeholder 4">
            <a:extLst>
              <a:ext uri="{FF2B5EF4-FFF2-40B4-BE49-F238E27FC236}">
                <a16:creationId xmlns:a16="http://schemas.microsoft.com/office/drawing/2014/main" id="{51C07F83-C4F0-49E0-AD51-B0C72648C151}"/>
              </a:ext>
            </a:extLst>
          </p:cNvPr>
          <p:cNvSpPr>
            <a:spLocks noGrp="1"/>
          </p:cNvSpPr>
          <p:nvPr>
            <p:ph type="ftr" sz="quarter" idx="3"/>
          </p:nvPr>
        </p:nvSpPr>
        <p:spPr/>
        <p:txBody>
          <a:bodyPr/>
          <a:lstStyle/>
          <a:p>
            <a:r>
              <a:rPr lang="en-US"/>
              <a:t>©2018 Analog Devices, Inc. All rights reserved. </a:t>
            </a:r>
            <a:endParaRPr lang="en-US" dirty="0"/>
          </a:p>
        </p:txBody>
      </p:sp>
      <p:pic>
        <p:nvPicPr>
          <p:cNvPr id="6" name="Picture 5">
            <a:extLst>
              <a:ext uri="{FF2B5EF4-FFF2-40B4-BE49-F238E27FC236}">
                <a16:creationId xmlns:a16="http://schemas.microsoft.com/office/drawing/2014/main" id="{48D34028-5EA2-4017-89A5-973C5F862317}"/>
              </a:ext>
            </a:extLst>
          </p:cNvPr>
          <p:cNvPicPr>
            <a:picLocks noChangeAspect="1"/>
          </p:cNvPicPr>
          <p:nvPr/>
        </p:nvPicPr>
        <p:blipFill>
          <a:blip r:embed="rId3"/>
          <a:stretch>
            <a:fillRect/>
          </a:stretch>
        </p:blipFill>
        <p:spPr>
          <a:xfrm>
            <a:off x="526286" y="2276409"/>
            <a:ext cx="4674177" cy="2160508"/>
          </a:xfrm>
          <a:prstGeom prst="rect">
            <a:avLst/>
          </a:prstGeom>
        </p:spPr>
      </p:pic>
      <p:pic>
        <p:nvPicPr>
          <p:cNvPr id="7" name="Picture 6">
            <a:extLst>
              <a:ext uri="{FF2B5EF4-FFF2-40B4-BE49-F238E27FC236}">
                <a16:creationId xmlns:a16="http://schemas.microsoft.com/office/drawing/2014/main" id="{AA5751FE-1A05-4072-9AE6-E05EF54679CF}"/>
              </a:ext>
            </a:extLst>
          </p:cNvPr>
          <p:cNvPicPr>
            <a:picLocks noChangeAspect="1"/>
          </p:cNvPicPr>
          <p:nvPr/>
        </p:nvPicPr>
        <p:blipFill>
          <a:blip r:embed="rId4"/>
          <a:stretch>
            <a:fillRect/>
          </a:stretch>
        </p:blipFill>
        <p:spPr>
          <a:xfrm>
            <a:off x="5084098" y="3574126"/>
            <a:ext cx="2533650" cy="2857500"/>
          </a:xfrm>
          <a:prstGeom prst="rect">
            <a:avLst/>
          </a:prstGeom>
        </p:spPr>
      </p:pic>
      <p:pic>
        <p:nvPicPr>
          <p:cNvPr id="8" name="Picture 7">
            <a:extLst>
              <a:ext uri="{FF2B5EF4-FFF2-40B4-BE49-F238E27FC236}">
                <a16:creationId xmlns:a16="http://schemas.microsoft.com/office/drawing/2014/main" id="{8632DB6E-3D58-4976-A329-11F785B5A4F7}"/>
              </a:ext>
            </a:extLst>
          </p:cNvPr>
          <p:cNvPicPr>
            <a:picLocks noChangeAspect="1"/>
          </p:cNvPicPr>
          <p:nvPr/>
        </p:nvPicPr>
        <p:blipFill>
          <a:blip r:embed="rId5"/>
          <a:stretch>
            <a:fillRect/>
          </a:stretch>
        </p:blipFill>
        <p:spPr>
          <a:xfrm>
            <a:off x="8277931" y="2037476"/>
            <a:ext cx="2960688" cy="2783047"/>
          </a:xfrm>
          <a:prstGeom prst="rect">
            <a:avLst/>
          </a:prstGeom>
        </p:spPr>
      </p:pic>
    </p:spTree>
    <p:extLst>
      <p:ext uri="{BB962C8B-B14F-4D97-AF65-F5344CB8AC3E}">
        <p14:creationId xmlns:p14="http://schemas.microsoft.com/office/powerpoint/2010/main" val="3903616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22259-15D6-456E-A0AF-71B9AA289290}"/>
              </a:ext>
            </a:extLst>
          </p:cNvPr>
          <p:cNvSpPr>
            <a:spLocks noGrp="1"/>
          </p:cNvSpPr>
          <p:nvPr>
            <p:ph type="title"/>
          </p:nvPr>
        </p:nvSpPr>
        <p:spPr/>
        <p:txBody>
          <a:bodyPr/>
          <a:lstStyle/>
          <a:p>
            <a:r>
              <a:rPr lang="en-US" dirty="0"/>
              <a:t>Thermal vs. Electrical vs. other resistance (Nature is lazy… the formulas are basically the same.)</a:t>
            </a:r>
          </a:p>
        </p:txBody>
      </p:sp>
      <p:sp>
        <p:nvSpPr>
          <p:cNvPr id="3" name="Content Placeholder 2">
            <a:extLst>
              <a:ext uri="{FF2B5EF4-FFF2-40B4-BE49-F238E27FC236}">
                <a16:creationId xmlns:a16="http://schemas.microsoft.com/office/drawing/2014/main" id="{9084026E-D614-4C8A-8E9F-946FA03D1E7E}"/>
              </a:ext>
            </a:extLst>
          </p:cNvPr>
          <p:cNvSpPr>
            <a:spLocks noGrp="1"/>
          </p:cNvSpPr>
          <p:nvPr>
            <p:ph idx="1"/>
          </p:nvPr>
        </p:nvSpPr>
        <p:spPr>
          <a:xfrm>
            <a:off x="355600" y="1219201"/>
            <a:ext cx="6898231" cy="2062842"/>
          </a:xfrm>
        </p:spPr>
        <p:txBody>
          <a:bodyPr/>
          <a:lstStyle/>
          <a:p>
            <a:r>
              <a:rPr lang="en-US" dirty="0"/>
              <a:t>IP units on thermal resistance (R-value): ft</a:t>
            </a:r>
            <a:r>
              <a:rPr lang="en-US" baseline="30000" dirty="0"/>
              <a:t>2</a:t>
            </a:r>
            <a:r>
              <a:rPr lang="en-US" dirty="0"/>
              <a:t>· °F · h/BTU</a:t>
            </a:r>
          </a:p>
          <a:p>
            <a:r>
              <a:rPr lang="en-US" dirty="0"/>
              <a:t>SI units on thermal resistance: m</a:t>
            </a:r>
            <a:r>
              <a:rPr lang="en-US" baseline="30000" dirty="0"/>
              <a:t>2</a:t>
            </a:r>
            <a:r>
              <a:rPr lang="en-US" dirty="0"/>
              <a:t> · K/W</a:t>
            </a:r>
          </a:p>
          <a:p>
            <a:r>
              <a:rPr lang="en-US" dirty="0"/>
              <a:t>For ICs, no area term – units on “theta-</a:t>
            </a:r>
            <a:r>
              <a:rPr lang="en-US" dirty="0" err="1"/>
              <a:t>Jx</a:t>
            </a:r>
            <a:r>
              <a:rPr lang="en-US" dirty="0"/>
              <a:t>” are C/W</a:t>
            </a:r>
          </a:p>
          <a:p>
            <a:pPr lvl="1"/>
            <a:r>
              <a:rPr lang="en-US" dirty="0"/>
              <a:t>Can also be K/W </a:t>
            </a:r>
          </a:p>
          <a:p>
            <a:endParaRPr lang="en-US" dirty="0"/>
          </a:p>
        </p:txBody>
      </p:sp>
      <p:sp>
        <p:nvSpPr>
          <p:cNvPr id="4" name="Slide Number Placeholder 3">
            <a:extLst>
              <a:ext uri="{FF2B5EF4-FFF2-40B4-BE49-F238E27FC236}">
                <a16:creationId xmlns:a16="http://schemas.microsoft.com/office/drawing/2014/main" id="{F0A69259-7773-45D0-ABF6-8E43DEB9BCA8}"/>
              </a:ext>
            </a:extLst>
          </p:cNvPr>
          <p:cNvSpPr>
            <a:spLocks noGrp="1"/>
          </p:cNvSpPr>
          <p:nvPr>
            <p:ph type="sldNum" sz="quarter" idx="4"/>
          </p:nvPr>
        </p:nvSpPr>
        <p:spPr/>
        <p:txBody>
          <a:bodyPr/>
          <a:lstStyle/>
          <a:p>
            <a:fld id="{8ED1CEE6-8BBE-4393-857A-BEE0A5C48EE0}" type="slidenum">
              <a:rPr lang="en-US" smtClean="0"/>
              <a:pPr/>
              <a:t>9</a:t>
            </a:fld>
            <a:endParaRPr lang="en-US" dirty="0"/>
          </a:p>
        </p:txBody>
      </p:sp>
      <p:sp>
        <p:nvSpPr>
          <p:cNvPr id="5" name="Footer Placeholder 4">
            <a:extLst>
              <a:ext uri="{FF2B5EF4-FFF2-40B4-BE49-F238E27FC236}">
                <a16:creationId xmlns:a16="http://schemas.microsoft.com/office/drawing/2014/main" id="{8C3AB36E-32BF-47BB-8113-8B6CC48467C9}"/>
              </a:ext>
            </a:extLst>
          </p:cNvPr>
          <p:cNvSpPr>
            <a:spLocks noGrp="1"/>
          </p:cNvSpPr>
          <p:nvPr>
            <p:ph type="ftr" sz="quarter" idx="3"/>
          </p:nvPr>
        </p:nvSpPr>
        <p:spPr/>
        <p:txBody>
          <a:bodyPr/>
          <a:lstStyle/>
          <a:p>
            <a:r>
              <a:rPr lang="en-US"/>
              <a:t>©2018 Analog Devices, Inc. All rights reserved. </a:t>
            </a:r>
            <a:endParaRPr lang="en-US" dirty="0"/>
          </a:p>
        </p:txBody>
      </p:sp>
      <p:pic>
        <p:nvPicPr>
          <p:cNvPr id="2050" name="Picture 2" descr="https://upload.wikimedia.org/wikipedia/commons/thumb/6/65/TE221_insulinstall7_PNNLinsul_5-3-13.jpg/2560px-TE221_insulinstall7_PNNLinsul_5-3-13.jpg">
            <a:extLst>
              <a:ext uri="{FF2B5EF4-FFF2-40B4-BE49-F238E27FC236}">
                <a16:creationId xmlns:a16="http://schemas.microsoft.com/office/drawing/2014/main" id="{289449A0-82A8-4471-95F3-20F008FD3B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8231" y="3224030"/>
            <a:ext cx="3811023" cy="285826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9C979E29-B82B-4C73-8E1B-8365690B21A1}"/>
              </a:ext>
            </a:extLst>
          </p:cNvPr>
          <p:cNvPicPr>
            <a:picLocks noChangeAspect="1"/>
          </p:cNvPicPr>
          <p:nvPr/>
        </p:nvPicPr>
        <p:blipFill>
          <a:blip r:embed="rId3"/>
          <a:stretch>
            <a:fillRect/>
          </a:stretch>
        </p:blipFill>
        <p:spPr>
          <a:xfrm>
            <a:off x="7589141" y="1499563"/>
            <a:ext cx="2947938" cy="2908892"/>
          </a:xfrm>
          <a:prstGeom prst="rect">
            <a:avLst/>
          </a:prstGeom>
        </p:spPr>
      </p:pic>
      <p:pic>
        <p:nvPicPr>
          <p:cNvPr id="13" name="Picture 12">
            <a:extLst>
              <a:ext uri="{FF2B5EF4-FFF2-40B4-BE49-F238E27FC236}">
                <a16:creationId xmlns:a16="http://schemas.microsoft.com/office/drawing/2014/main" id="{EE6756CD-5F8C-4C01-8988-CC559DD57FCA}"/>
              </a:ext>
            </a:extLst>
          </p:cNvPr>
          <p:cNvPicPr>
            <a:picLocks noChangeAspect="1"/>
          </p:cNvPicPr>
          <p:nvPr/>
        </p:nvPicPr>
        <p:blipFill>
          <a:blip r:embed="rId4"/>
          <a:stretch>
            <a:fillRect/>
          </a:stretch>
        </p:blipFill>
        <p:spPr>
          <a:xfrm>
            <a:off x="526286" y="3469507"/>
            <a:ext cx="6667500" cy="2857500"/>
          </a:xfrm>
          <a:prstGeom prst="rect">
            <a:avLst/>
          </a:prstGeom>
        </p:spPr>
      </p:pic>
    </p:spTree>
    <p:extLst>
      <p:ext uri="{BB962C8B-B14F-4D97-AF65-F5344CB8AC3E}">
        <p14:creationId xmlns:p14="http://schemas.microsoft.com/office/powerpoint/2010/main" val="2498229979"/>
      </p:ext>
    </p:extLst>
  </p:cSld>
  <p:clrMapOvr>
    <a:masterClrMapping/>
  </p:clrMapOvr>
</p:sld>
</file>

<file path=ppt/theme/theme1.xml><?xml version="1.0" encoding="utf-8"?>
<a:theme xmlns:a="http://schemas.openxmlformats.org/drawingml/2006/main" name="ADITemplate">
  <a:themeElements>
    <a:clrScheme name="Analog Devices Color Palette">
      <a:dk1>
        <a:srgbClr val="000000"/>
      </a:dk1>
      <a:lt1>
        <a:srgbClr val="FFFFFF"/>
      </a:lt1>
      <a:dk2>
        <a:srgbClr val="003D61"/>
      </a:dk2>
      <a:lt2>
        <a:srgbClr val="1E4056"/>
      </a:lt2>
      <a:accent1>
        <a:srgbClr val="009FBD"/>
      </a:accent1>
      <a:accent2>
        <a:srgbClr val="003D61"/>
      </a:accent2>
      <a:accent3>
        <a:srgbClr val="A91D45"/>
      </a:accent3>
      <a:accent4>
        <a:srgbClr val="27B34F"/>
      </a:accent4>
      <a:accent5>
        <a:srgbClr val="7C4A8B"/>
      </a:accent5>
      <a:accent6>
        <a:srgbClr val="FF7200"/>
      </a:accent6>
      <a:hlink>
        <a:srgbClr val="009FBD"/>
      </a:hlink>
      <a:folHlink>
        <a:srgbClr val="7C4A8B"/>
      </a:folHlink>
    </a:clrScheme>
    <a:fontScheme name="ADI PPT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solidFill>
            <a:schemeClr val="tx1"/>
          </a:solidFill>
          <a:miter lim="800000"/>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228600" indent="-228600" defTabSz="457200">
          <a:spcBef>
            <a:spcPts val="1000"/>
          </a:spcBef>
          <a:buClr>
            <a:srgbClr val="1E4056"/>
          </a:buClr>
          <a:buSzPct val="75000"/>
          <a:buFont typeface="Lucida Grande"/>
          <a:buChar char="►"/>
          <a:defRPr sz="2000" dirty="0">
            <a:solidFill>
              <a:srgbClr val="000000"/>
            </a:solidFill>
          </a:defRPr>
        </a:defPPr>
      </a:lstStyle>
    </a:txDef>
  </a:objectDefaults>
  <a:extraClrSchemeLst/>
  <a:extLst>
    <a:ext uri="{05A4C25C-085E-4340-85A3-A5531E510DB2}">
      <thm15:themeFamily xmlns:thm15="http://schemas.microsoft.com/office/thememl/2012/main" name="Presentation3" id="{37361549-2200-3540-9408-9C3EF892C5B0}" vid="{2C435F17-3A98-624F-B039-8FEA035D65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ADI 2018 16x9 Public</Template>
  <TotalTime>52307</TotalTime>
  <Words>1952</Words>
  <Application>Microsoft Office PowerPoint</Application>
  <PresentationFormat>Widescreen</PresentationFormat>
  <Paragraphs>240</Paragraphs>
  <Slides>25</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Lucida Grande</vt:lpstr>
      <vt:lpstr>Wingdings</vt:lpstr>
      <vt:lpstr>Wingdings 3</vt:lpstr>
      <vt:lpstr>ADITemplate</vt:lpstr>
      <vt:lpstr>Hands-on Workshop: Efficiency and Power Loss</vt:lpstr>
      <vt:lpstr>Outline</vt:lpstr>
      <vt:lpstr>Hands-On Session: Efficiency and Power Loss</vt:lpstr>
      <vt:lpstr>Efficiency and Power Loss: Not everything, but big things!</vt:lpstr>
      <vt:lpstr>Efficiency vs. Power Loss</vt:lpstr>
      <vt:lpstr>LT3080 “Low Dropout” regulator</vt:lpstr>
      <vt:lpstr>LTspice Interlude…</vt:lpstr>
      <vt:lpstr>Efficiency in LTspice</vt:lpstr>
      <vt:lpstr>Thermal vs. Electrical vs. other resistance (Nature is lazy… the formulas are basically the same.)</vt:lpstr>
      <vt:lpstr>Thermal Resistance Primer</vt:lpstr>
      <vt:lpstr>Digression: Do we ever INTENTIONALLY increase Theta-JA?</vt:lpstr>
      <vt:lpstr>Measuring Temperature</vt:lpstr>
      <vt:lpstr>LT3080 Thermal Situation (have a look at your LT3080 from parts kit)</vt:lpstr>
      <vt:lpstr>myϴCA – Aavid 7021 heat sink</vt:lpstr>
      <vt:lpstr>Convective cooling: not so effective at Mach 3…</vt:lpstr>
      <vt:lpstr>Let’s test that theory…</vt:lpstr>
      <vt:lpstr>Same experiment… in a vacuum! </vt:lpstr>
      <vt:lpstr>Time to build!</vt:lpstr>
      <vt:lpstr>Visual…</vt:lpstr>
      <vt:lpstr>LT3080 efficiency measurements</vt:lpstr>
      <vt:lpstr>Measurement Worksheet – LT3080</vt:lpstr>
      <vt:lpstr>LTM8067 Isolated Flyback</vt:lpstr>
      <vt:lpstr>Measurement Worksheet – LTM8067</vt:lpstr>
      <vt:lpstr>Acknowledgements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Thoren, Mark</dc:creator>
  <dc:description>ADI PowerPoint v.6 © 1995 - 2017 Analog Devices, Inc. All Rights Reserved</dc:description>
  <cp:lastModifiedBy>Thoren, Mark</cp:lastModifiedBy>
  <cp:revision>75</cp:revision>
  <cp:lastPrinted>2019-05-15T22:01:09Z</cp:lastPrinted>
  <dcterms:created xsi:type="dcterms:W3CDTF">2018-07-27T18:33:15Z</dcterms:created>
  <dcterms:modified xsi:type="dcterms:W3CDTF">2019-05-18T15:57:49Z</dcterms:modified>
</cp:coreProperties>
</file>