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81" r:id="rId4"/>
    <p:sldId id="263" r:id="rId5"/>
    <p:sldId id="264" r:id="rId6"/>
    <p:sldId id="265" r:id="rId7"/>
    <p:sldId id="282" r:id="rId8"/>
    <p:sldId id="271" r:id="rId9"/>
    <p:sldId id="270" r:id="rId10"/>
    <p:sldId id="266" r:id="rId11"/>
    <p:sldId id="272" r:id="rId12"/>
    <p:sldId id="276" r:id="rId13"/>
    <p:sldId id="273" r:id="rId14"/>
    <p:sldId id="283" r:id="rId15"/>
    <p:sldId id="278" r:id="rId16"/>
    <p:sldId id="286" r:id="rId17"/>
    <p:sldId id="284" r:id="rId18"/>
    <p:sldId id="289" r:id="rId19"/>
    <p:sldId id="290" r:id="rId20"/>
    <p:sldId id="288" r:id="rId21"/>
    <p:sldId id="287" r:id="rId22"/>
    <p:sldId id="291" r:id="rId23"/>
    <p:sldId id="261" r:id="rId24"/>
    <p:sldId id="292" r:id="rId25"/>
    <p:sldId id="285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0" autoAdjust="0"/>
    <p:restoredTop sz="95846" autoAdjust="0"/>
  </p:normalViewPr>
  <p:slideViewPr>
    <p:cSldViewPr>
      <p:cViewPr>
        <p:scale>
          <a:sx n="66" d="100"/>
          <a:sy n="66" d="100"/>
        </p:scale>
        <p:origin x="-138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ECFC4-37F1-4A58-A5E8-78A462A865F7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B48FD-2C05-4AA0-8ADE-7A23A6895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45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outline.</a:t>
            </a:r>
          </a:p>
          <a:p>
            <a:r>
              <a:rPr kumimoji="1" lang="en-US" altLang="ja-JP" dirty="0" smtClean="0"/>
              <a:t>My talk consists</a:t>
            </a:r>
            <a:r>
              <a:rPr kumimoji="1" lang="en-US" altLang="ja-JP" baseline="0" dirty="0" smtClean="0"/>
              <a:t> of 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Research Motivation.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Conventional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Proposed 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Experimental Results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Extension to ΔΣDAC</a:t>
            </a:r>
          </a:p>
          <a:p>
            <a:r>
              <a:rPr kumimoji="1" lang="en-US" altLang="ja-JP" dirty="0" smtClean="0"/>
              <a:t>And 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927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f1 = 81,f2 = 131,fs = 4096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48FD-2C05-4AA0-8ADE-7A23A68955B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60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supposed four proposed technic to generate low IMD3 test signal.</a:t>
            </a:r>
          </a:p>
          <a:p>
            <a:r>
              <a:rPr kumimoji="1" lang="en-US" altLang="ja-JP" baseline="0" dirty="0" smtClean="0"/>
              <a:t>We just only change the DSP program.</a:t>
            </a:r>
            <a:endParaRPr kumimoji="1" lang="en-US" altLang="ja-JP" dirty="0" smtClean="0"/>
          </a:p>
          <a:p>
            <a:r>
              <a:rPr kumimoji="1" lang="en-US" altLang="ja-JP" dirty="0" smtClean="0"/>
              <a:t>So, there is</a:t>
            </a:r>
            <a:r>
              <a:rPr kumimoji="1" lang="en-US" altLang="ja-JP" baseline="0" dirty="0" smtClean="0"/>
              <a:t> no need for hardware change, DAC nonlinearity identification, and calibration.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7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outline.</a:t>
            </a:r>
          </a:p>
          <a:p>
            <a:r>
              <a:rPr kumimoji="1" lang="en-US" altLang="ja-JP" dirty="0" smtClean="0"/>
              <a:t>My talk consists</a:t>
            </a:r>
            <a:r>
              <a:rPr kumimoji="1" lang="en-US" altLang="ja-JP" baseline="0" dirty="0" smtClean="0"/>
              <a:t> of 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Research Motivation.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Conventional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Proposed 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Experimental Results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Extension to ΔΣDAC</a:t>
            </a:r>
          </a:p>
          <a:p>
            <a:r>
              <a:rPr kumimoji="1" lang="en-US" altLang="ja-JP" dirty="0" smtClean="0"/>
              <a:t>And 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92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outline.</a:t>
            </a:r>
          </a:p>
          <a:p>
            <a:r>
              <a:rPr kumimoji="1" lang="en-US" altLang="ja-JP" dirty="0" smtClean="0"/>
              <a:t>My talk consists</a:t>
            </a:r>
            <a:r>
              <a:rPr kumimoji="1" lang="en-US" altLang="ja-JP" baseline="0" dirty="0" smtClean="0"/>
              <a:t> of 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Research Motivation.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Conventional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Proposed 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Experimental Results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Extension to ΔΣDAC</a:t>
            </a:r>
          </a:p>
          <a:p>
            <a:r>
              <a:rPr kumimoji="1" lang="en-US" altLang="ja-JP" dirty="0" smtClean="0"/>
              <a:t>And 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92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http://www.analog.com/jp/analog-to-digital-converters/ad-converters/ad7265/products/EVAL-AD7265/evaluation/eb_AD7266_AD7265/fca.html</a:t>
            </a: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48FD-2C05-4AA0-8ADE-7A23A68955B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36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outline.</a:t>
            </a:r>
          </a:p>
          <a:p>
            <a:r>
              <a:rPr kumimoji="1" lang="en-US" altLang="ja-JP" dirty="0" smtClean="0"/>
              <a:t>My talk consists</a:t>
            </a:r>
            <a:r>
              <a:rPr kumimoji="1" lang="en-US" altLang="ja-JP" baseline="0" dirty="0" smtClean="0"/>
              <a:t> of 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Research Motivation.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Conventional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Proposed 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Experimental Results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Extension to ΔΣDAC</a:t>
            </a:r>
          </a:p>
          <a:p>
            <a:r>
              <a:rPr kumimoji="1" lang="en-US" altLang="ja-JP" dirty="0" smtClean="0"/>
              <a:t>And 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92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outline.</a:t>
            </a:r>
          </a:p>
          <a:p>
            <a:r>
              <a:rPr kumimoji="1" lang="en-US" altLang="ja-JP" dirty="0" smtClean="0"/>
              <a:t>My talk consists</a:t>
            </a:r>
            <a:r>
              <a:rPr kumimoji="1" lang="en-US" altLang="ja-JP" baseline="0" dirty="0" smtClean="0"/>
              <a:t> of 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Research Motivation.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Conventional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Proposed 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Experimental Results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Extension to ΔΣDAC</a:t>
            </a:r>
          </a:p>
          <a:p>
            <a:r>
              <a:rPr kumimoji="1" lang="en-US" altLang="ja-JP" dirty="0" smtClean="0"/>
              <a:t>And 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92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51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This slide shows two-generation with AWG.</a:t>
            </a:r>
          </a:p>
          <a:p>
            <a:r>
              <a:rPr kumimoji="1" lang="en-US" altLang="ja-JP" baseline="0" dirty="0" smtClean="0"/>
              <a:t>First of all we use two-tone test signal because communication application ADC receives narrow band signal.</a:t>
            </a:r>
          </a:p>
          <a:p>
            <a:r>
              <a:rPr kumimoji="1" lang="en-US" altLang="ja-JP" baseline="0" dirty="0" smtClean="0"/>
              <a:t>AWG consists of DSP and DAC.</a:t>
            </a:r>
          </a:p>
          <a:p>
            <a:r>
              <a:rPr kumimoji="1" lang="en-US" altLang="ja-JP" baseline="0" dirty="0" smtClean="0"/>
              <a:t>DSP generates digital signal Din and DAC converts it to analog signal Y.</a:t>
            </a:r>
          </a:p>
          <a:p>
            <a:r>
              <a:rPr kumimoji="1" lang="en-US" altLang="ja-JP" baseline="0" dirty="0" smtClean="0"/>
              <a:t>The internal DAC of the AWG is Nonlinearity.</a:t>
            </a:r>
          </a:p>
          <a:p>
            <a:r>
              <a:rPr kumimoji="1" lang="en-US" altLang="ja-JP" baseline="0" dirty="0" smtClean="0"/>
              <a:t>So, the output of the AWG includes high IMD3. </a:t>
            </a:r>
          </a:p>
          <a:p>
            <a:r>
              <a:rPr kumimoji="1" lang="en-US" altLang="ja-JP" baseline="0" dirty="0" smtClean="0"/>
              <a:t>This is test signal for ADC. </a:t>
            </a:r>
          </a:p>
          <a:p>
            <a:r>
              <a:rPr kumimoji="1" lang="en-US" altLang="ja-JP" baseline="0" dirty="0" smtClean="0"/>
              <a:t>The output of the ADC is here.</a:t>
            </a:r>
          </a:p>
          <a:p>
            <a:r>
              <a:rPr kumimoji="1" lang="en-US" altLang="ja-JP" baseline="0" dirty="0" smtClean="0"/>
              <a:t>The IMD3 of the AWG is large compared with the ADC.</a:t>
            </a:r>
          </a:p>
          <a:p>
            <a:r>
              <a:rPr kumimoji="1" lang="en-US" altLang="ja-JP" baseline="0" dirty="0" smtClean="0"/>
              <a:t>So, this is a </a:t>
            </a:r>
            <a:r>
              <a:rPr kumimoji="1" lang="en-US" altLang="ja-JP" u="none" baseline="0" dirty="0" smtClean="0">
                <a:solidFill>
                  <a:srgbClr val="FF0000"/>
                </a:solidFill>
              </a:rPr>
              <a:t>low quality test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26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IMD3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 the most important component when f1 nearly equal f2 Two-tone Signal is input to the Nonlinearity System.</a:t>
            </a:r>
          </a:p>
          <a:p>
            <a:r>
              <a:rPr kumimoji="1" lang="en-US" altLang="ja-JP" baseline="0" dirty="0" smtClean="0"/>
              <a:t>Because IMD3 is very close to fundamental wave f1 and f2.</a:t>
            </a:r>
          </a:p>
          <a:p>
            <a:r>
              <a:rPr kumimoji="1" lang="en-US" altLang="ja-JP" baseline="0" dirty="0" smtClean="0"/>
              <a:t>So, we cannot remove this component with analog filter.</a:t>
            </a:r>
          </a:p>
          <a:p>
            <a:r>
              <a:rPr kumimoji="1" lang="en-US" altLang="ja-JP" baseline="0" dirty="0" smtClean="0"/>
              <a:t>In the following slides I consider IMD3 is the dominant system. </a:t>
            </a:r>
          </a:p>
          <a:p>
            <a:r>
              <a:rPr kumimoji="1" lang="en-US" altLang="ja-JP" baseline="0" dirty="0" smtClean="0"/>
              <a:t>That is third order Nonlinearity system.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82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outline.</a:t>
            </a:r>
          </a:p>
          <a:p>
            <a:r>
              <a:rPr kumimoji="1" lang="en-US" altLang="ja-JP" dirty="0" smtClean="0"/>
              <a:t>My talk consists</a:t>
            </a:r>
            <a:r>
              <a:rPr kumimoji="1" lang="en-US" altLang="ja-JP" baseline="0" dirty="0" smtClean="0"/>
              <a:t> of 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Research Motivation.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Conventional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Proposed Method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Experimental Results</a:t>
            </a:r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Extension to ΔΣDAC</a:t>
            </a:r>
          </a:p>
          <a:p>
            <a:r>
              <a:rPr kumimoji="1" lang="en-US" altLang="ja-JP" dirty="0" smtClean="0"/>
              <a:t>And 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92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Conventional test signal Din consists of only X.</a:t>
            </a:r>
          </a:p>
          <a:p>
            <a:r>
              <a:rPr kumimoji="1" lang="en-US" altLang="ja-JP" baseline="0" dirty="0" smtClean="0"/>
              <a:t>X is this two-tone signal.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9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 output of the DAC is here.</a:t>
            </a:r>
          </a:p>
          <a:p>
            <a:r>
              <a:rPr kumimoji="1" lang="en-US" altLang="ja-JP" baseline="0" dirty="0" smtClean="0"/>
              <a:t> IMD3 components appear because of nonlinearity DAC.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A63A-3ED2-4260-883D-674CD330171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9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48FD-2C05-4AA0-8ADE-7A23A68955B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98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6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69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6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66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38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3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81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27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58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68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3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BB00-DC34-4B1C-B7E4-A40EBEF751EF}" type="datetimeFigureOut">
              <a:rPr kumimoji="1" lang="ja-JP" altLang="en-US" smtClean="0"/>
              <a:t>2012/11/8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DC302-6F75-43C3-9420-DD75D05501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09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2.pn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1.png"/><Relationship Id="rId18" Type="http://schemas.openxmlformats.org/officeDocument/2006/relationships/image" Target="../media/image47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12" Type="http://schemas.openxmlformats.org/officeDocument/2006/relationships/image" Target="../media/image30.png"/><Relationship Id="rId17" Type="http://schemas.openxmlformats.org/officeDocument/2006/relationships/image" Target="../media/image46.png"/><Relationship Id="rId2" Type="http://schemas.openxmlformats.org/officeDocument/2006/relationships/image" Target="../media/image19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5" Type="http://schemas.openxmlformats.org/officeDocument/2006/relationships/image" Target="../media/image33.png"/><Relationship Id="rId10" Type="http://schemas.openxmlformats.org/officeDocument/2006/relationships/image" Target="../media/image44.png"/><Relationship Id="rId19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43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1.emf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8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7" Type="http://schemas.openxmlformats.org/officeDocument/2006/relationships/image" Target="../media/image76.png"/><Relationship Id="rId2" Type="http://schemas.openxmlformats.org/officeDocument/2006/relationships/image" Target="../media/image6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9" Type="http://schemas.openxmlformats.org/officeDocument/2006/relationships/image" Target="../media/image78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5.png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21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image" Target="../media/image3.png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9" Type="http://schemas.openxmlformats.org/officeDocument/2006/relationships/image" Target="../media/image20.png"/><Relationship Id="rId31" Type="http://schemas.openxmlformats.org/officeDocument/2006/relationships/image" Target="../media/image15.png"/><Relationship Id="rId4" Type="http://schemas.openxmlformats.org/officeDocument/2006/relationships/image" Target="../media/image210.png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3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62830"/>
            <a:ext cx="9144000" cy="204609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IMD3 Two-tone Signal Generation </a:t>
            </a:r>
            <a:b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ADC linearity Testing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chemeClr val="tx1"/>
                </a:solidFill>
              </a:rPr>
              <a:t>Gunma University</a:t>
            </a:r>
          </a:p>
          <a:p>
            <a:r>
              <a:rPr lang="en-US" altLang="ja-JP" sz="3600" b="1" dirty="0" smtClean="0">
                <a:solidFill>
                  <a:schemeClr val="tx1"/>
                </a:solidFill>
              </a:rPr>
              <a:t>Fumitaka Abe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9512" y="5517232"/>
                <a:ext cx="7505644" cy="727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𝑨</m:t>
                      </m:r>
                      <m:r>
                        <a:rPr lang="ja-JP" altLang="en-US" sz="2400" b="1" i="1">
                          <a:latin typeface="Cambria Math"/>
                        </a:rPr>
                        <m:t>・</m:t>
                      </m:r>
                      <m:r>
                        <a:rPr lang="en-US" altLang="ja-JP" sz="2400" b="1" i="1"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𝟐</m:t>
                          </m:r>
                          <m:r>
                            <a:rPr lang="en-US" altLang="ja-JP" sz="2400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altLang="ja-JP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b="1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400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ja-JP" sz="2400" b="1" i="1" smtClean="0">
                                  <a:effectLst/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altLang="ja-JP" sz="2400" b="1" i="1" smtClean="0">
                                  <a:effectLst/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altLang="ja-JP" sz="2400" b="1" i="1" smtClean="0">
                                  <a:effectLst/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altLang="ja-JP" sz="2400" b="1" i="1" smtClean="0">
                                  <a:effectLst/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altLang="ja-JP" sz="2400" b="1" i="1" smtClean="0">
                          <a:latin typeface="Cambria Math"/>
                        </a:rPr>
                        <m:t>+</m:t>
                      </m:r>
                      <m:r>
                        <a:rPr lang="en-US" altLang="ja-JP" sz="2400" b="1" i="1" smtClean="0">
                          <a:latin typeface="Cambria Math"/>
                        </a:rPr>
                        <m:t>𝑨</m:t>
                      </m:r>
                      <m:r>
                        <a:rPr lang="ja-JP" altLang="en-US" sz="2400" b="1" i="1" smtClean="0">
                          <a:latin typeface="Cambria Math"/>
                        </a:rPr>
                        <m:t>・</m:t>
                      </m:r>
                      <m:r>
                        <a:rPr lang="en-US" altLang="ja-JP" sz="2400" b="1" i="0" smtClean="0">
                          <a:latin typeface="Cambria Math"/>
                        </a:rPr>
                        <m:t>𝐜𝐨𝐬</m:t>
                      </m:r>
                      <m:r>
                        <a:rPr lang="en-US" altLang="ja-JP" sz="2400" b="1" i="1" smtClean="0">
                          <a:latin typeface="Cambria Math"/>
                        </a:rPr>
                        <m:t>⁡(</m:t>
                      </m:r>
                      <m:r>
                        <a:rPr lang="en-US" altLang="ja-JP" sz="2400" b="1" i="1" smtClean="0">
                          <a:latin typeface="Cambria Math"/>
                        </a:rPr>
                        <m:t>𝟐</m:t>
                      </m:r>
                      <m:r>
                        <a:rPr lang="en-US" altLang="ja-JP" sz="2400" b="1" i="1" smtClean="0">
                          <a:latin typeface="Cambria Math"/>
                        </a:rPr>
                        <m:t>𝝅</m:t>
                      </m:r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altLang="ja-JP" sz="24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altLang="ja-JP" sz="2400" b="1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ja-JP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altLang="ja-JP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sz="2000" b="1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17232"/>
                <a:ext cx="7505644" cy="7277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23249" y="4797152"/>
                <a:ext cx="8627490" cy="727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latin typeface="Cambria Math"/>
                        </a:rPr>
                        <m:t>𝑨</m:t>
                      </m:r>
                      <m:r>
                        <a:rPr lang="ja-JP" altLang="en-US" sz="2400" b="1" i="1">
                          <a:latin typeface="Cambria Math"/>
                        </a:rPr>
                        <m:t>・</m:t>
                      </m:r>
                      <m:r>
                        <a:rPr lang="en-US" altLang="ja-JP" sz="2400" b="1" i="1"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altLang="ja-JP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𝟐</m:t>
                          </m:r>
                          <m:r>
                            <a:rPr lang="en-US" altLang="ja-JP" sz="2400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altLang="ja-JP" sz="2400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400" b="1" i="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b="1" i="1">
                              <a:latin typeface="Cambria Math"/>
                            </a:rPr>
                            <m:t>𝟐</m:t>
                          </m:r>
                          <m:r>
                            <a:rPr lang="en-US" altLang="ja-JP" sz="2400" b="1" i="1">
                              <a:latin typeface="Cambria Math"/>
                            </a:rPr>
                            <m:t>𝒏</m:t>
                          </m:r>
                          <m:r>
                            <a:rPr lang="en-US" altLang="ja-JP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b="1" i="1">
                              <a:latin typeface="Cambria Math"/>
                            </a:rPr>
                            <m:t>𝟏</m:t>
                          </m:r>
                          <m:r>
                            <a:rPr lang="en-US" altLang="ja-JP" sz="2400" b="1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ja-JP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1" i="1" smtClean="0">
                          <a:latin typeface="Cambria Math"/>
                        </a:rPr>
                        <m:t>+</m:t>
                      </m:r>
                      <m:r>
                        <a:rPr lang="en-US" altLang="ja-JP" sz="2400" b="1" i="1" smtClean="0">
                          <a:latin typeface="Cambria Math"/>
                        </a:rPr>
                        <m:t>𝑨</m:t>
                      </m:r>
                      <m:r>
                        <a:rPr lang="ja-JP" altLang="en-US" sz="2400" b="1" i="1" smtClean="0">
                          <a:latin typeface="Cambria Math"/>
                        </a:rPr>
                        <m:t>・</m:t>
                      </m:r>
                      <m:r>
                        <a:rPr lang="en-US" altLang="ja-JP" sz="2400" b="1" i="0" smtClean="0">
                          <a:latin typeface="Cambria Math"/>
                        </a:rPr>
                        <m:t>𝐜𝐨</m:t>
                      </m:r>
                      <m:func>
                        <m:func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ja-JP" sz="2400" b="1" i="0" smtClean="0">
                              <a:latin typeface="Cambria Math"/>
                            </a:rPr>
                            <m:t>𝐬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altLang="ja-JP" sz="2400" b="1" i="1" smtClean="0">
                                  <a:latin typeface="Cambria Math"/>
                                </a:rPr>
                                <m:t>𝝅</m:t>
                              </m:r>
                              <m:sSub>
                                <m:sSubPr>
                                  <m:ctrlP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en-US" altLang="ja-JP" sz="2400" b="1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ja-JP" sz="24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altLang="ja-JP" sz="2400" b="1" i="1" smtClean="0">
                                          <a:latin typeface="Cambria Math"/>
                                        </a:rPr>
                                        <m:t>𝒏</m:t>
                                      </m:r>
                                      <m:r>
                                        <a:rPr lang="en-US" altLang="ja-JP" sz="24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ja-JP" sz="24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  <m:r>
                                    <a:rPr lang="en-US" altLang="ja-JP" sz="2400" b="1" i="1" smtClean="0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altLang="ja-JP" sz="2400" b="1" i="1" smtClean="0"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ja-JP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sz="2400" b="1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9" y="4797152"/>
                <a:ext cx="8627490" cy="7277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 rot="10800000">
            <a:off x="4644008" y="1502644"/>
            <a:ext cx="1367368" cy="720000"/>
            <a:chOff x="3006024" y="3550423"/>
            <a:chExt cx="1367368" cy="720000"/>
          </a:xfrm>
        </p:grpSpPr>
        <p:sp>
          <p:nvSpPr>
            <p:cNvPr id="8" name="ホームベース 7"/>
            <p:cNvSpPr>
              <a:spLocks noChangeAspect="1"/>
            </p:cNvSpPr>
            <p:nvPr/>
          </p:nvSpPr>
          <p:spPr>
            <a:xfrm rot="10800000">
              <a:off x="3006024" y="3550423"/>
              <a:ext cx="1205151" cy="720000"/>
            </a:xfrm>
            <a:prstGeom prst="homePlate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0800000">
              <a:off x="3022656" y="3587257"/>
              <a:ext cx="1350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b="1" dirty="0" smtClean="0"/>
                <a:t>DAC</a:t>
              </a:r>
              <a:endParaRPr kumimoji="1" lang="ja-JP" altLang="en-US" sz="3600" b="1" dirty="0"/>
            </a:p>
          </p:txBody>
        </p:sp>
      </p:grpSp>
      <p:cxnSp>
        <p:nvCxnSpPr>
          <p:cNvPr id="10" name="直線コネクタ 9"/>
          <p:cNvCxnSpPr>
            <a:stCxn id="8" idx="3"/>
          </p:cNvCxnSpPr>
          <p:nvPr/>
        </p:nvCxnSpPr>
        <p:spPr>
          <a:xfrm>
            <a:off x="6011376" y="1862644"/>
            <a:ext cx="2913669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135942" y="2442166"/>
            <a:ext cx="43960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39552" y="2242111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CLK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5874" y="2603763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CLK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802184" y="3158619"/>
                <a:ext cx="7264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84" y="3158619"/>
                <a:ext cx="72641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/>
          <p:cNvCxnSpPr>
            <a:stCxn id="18" idx="3"/>
          </p:cNvCxnSpPr>
          <p:nvPr/>
        </p:nvCxnSpPr>
        <p:spPr>
          <a:xfrm>
            <a:off x="1528624" y="1864661"/>
            <a:ext cx="3259496" cy="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395536" y="1504661"/>
            <a:ext cx="1133088" cy="720000"/>
            <a:chOff x="189075" y="2456892"/>
            <a:chExt cx="1133088" cy="72000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85779" y="2495488"/>
              <a:ext cx="939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/>
                <a:t>DSP</a:t>
              </a:r>
              <a:endParaRPr kumimoji="1" lang="ja-JP" altLang="en-US" sz="4400" b="1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89075" y="2456892"/>
              <a:ext cx="1133088" cy="720000"/>
            </a:xfrm>
            <a:prstGeom prst="rect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285084" y="2095393"/>
            <a:ext cx="155381" cy="352775"/>
            <a:chOff x="1536299" y="1916832"/>
            <a:chExt cx="155381" cy="352775"/>
          </a:xfrm>
        </p:grpSpPr>
        <p:sp>
          <p:nvSpPr>
            <p:cNvPr id="20" name="二等辺三角形 19"/>
            <p:cNvSpPr/>
            <p:nvPr/>
          </p:nvSpPr>
          <p:spPr>
            <a:xfrm>
              <a:off x="1536299" y="1916832"/>
              <a:ext cx="155381" cy="13394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V="1">
              <a:off x="1616668" y="2053607"/>
              <a:ext cx="0" cy="2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グループ化 21"/>
          <p:cNvGrpSpPr/>
          <p:nvPr/>
        </p:nvGrpSpPr>
        <p:grpSpPr>
          <a:xfrm>
            <a:off x="6228184" y="1316765"/>
            <a:ext cx="2436554" cy="523220"/>
            <a:chOff x="6228184" y="1133890"/>
            <a:chExt cx="243655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8170692" y="1133890"/>
                  <a:ext cx="494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1" i="1" smtClean="0">
                            <a:latin typeface="Cambria Math"/>
                          </a:rPr>
                          <m:t>𝒀</m:t>
                        </m:r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0692" y="1133890"/>
                  <a:ext cx="494046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テキスト ボックス 23"/>
            <p:cNvSpPr txBox="1"/>
            <p:nvPr/>
          </p:nvSpPr>
          <p:spPr>
            <a:xfrm>
              <a:off x="6228184" y="1164668"/>
              <a:ext cx="2061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/>
                <a:t>A</a:t>
              </a:r>
              <a:r>
                <a:rPr lang="en-US" altLang="ja-JP" sz="2400" b="1" dirty="0" smtClean="0"/>
                <a:t>nalog Output</a:t>
              </a:r>
              <a:endParaRPr kumimoji="1" lang="ja-JP" altLang="en-US" sz="2400" b="1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907704" y="1316765"/>
            <a:ext cx="2546493" cy="523220"/>
            <a:chOff x="1907704" y="1163767"/>
            <a:chExt cx="254649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3635896" y="1163767"/>
                  <a:ext cx="8183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𝒊𝒏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163767"/>
                  <a:ext cx="818301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テキスト ボックス 26"/>
            <p:cNvSpPr txBox="1"/>
            <p:nvPr/>
          </p:nvSpPr>
          <p:spPr>
            <a:xfrm>
              <a:off x="1907704" y="1194545"/>
              <a:ext cx="1760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Digital Input</a:t>
              </a:r>
              <a:endParaRPr kumimoji="1" lang="ja-JP" altLang="en-US" sz="2400" b="1" dirty="0"/>
            </a:p>
          </p:txBody>
        </p:sp>
      </p:grpSp>
      <p:sp>
        <p:nvSpPr>
          <p:cNvPr id="28" name="角丸四角形 27"/>
          <p:cNvSpPr/>
          <p:nvPr/>
        </p:nvSpPr>
        <p:spPr>
          <a:xfrm>
            <a:off x="161099" y="980728"/>
            <a:ext cx="6067085" cy="288032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>
            <a:off x="4334148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352166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748184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732240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149275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918086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936104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338012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322068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752238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741416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151308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3148064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559613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42012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3956096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940152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5130380" y="2547576"/>
            <a:ext cx="32037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1578620" y="2940730"/>
            <a:ext cx="3553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1846966" y="3169810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523420" y="3167091"/>
            <a:ext cx="33624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1847625" y="3170413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661258" y="3159471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2661917" y="3160074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469020" y="3163833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3469679" y="3164436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269181" y="3188281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4269840" y="3188884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073647" y="3175314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5074306" y="3175917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1519724" y="3676263"/>
            <a:ext cx="33624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027618" y="317471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016302" y="3676263"/>
            <a:ext cx="64561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832949" y="317471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2836873" y="3676263"/>
            <a:ext cx="64561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3650122" y="3179827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3635136" y="3683536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440607" y="318828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4445400" y="368730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5252693" y="3188281"/>
            <a:ext cx="19806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5257486" y="3687301"/>
            <a:ext cx="17774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2051720" y="3195371"/>
                <a:ext cx="614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195371"/>
                <a:ext cx="614206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グループ化 73"/>
          <p:cNvGrpSpPr/>
          <p:nvPr/>
        </p:nvGrpSpPr>
        <p:grpSpPr>
          <a:xfrm>
            <a:off x="5435234" y="2080879"/>
            <a:ext cx="155381" cy="355551"/>
            <a:chOff x="4055921" y="2209353"/>
            <a:chExt cx="155381" cy="355551"/>
          </a:xfrm>
        </p:grpSpPr>
        <p:sp>
          <p:nvSpPr>
            <p:cNvPr id="75" name="二等辺三角形 74"/>
            <p:cNvSpPr/>
            <p:nvPr/>
          </p:nvSpPr>
          <p:spPr>
            <a:xfrm>
              <a:off x="4055921" y="2209353"/>
              <a:ext cx="155381" cy="13394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コネクタ 75"/>
            <p:cNvCxnSpPr/>
            <p:nvPr/>
          </p:nvCxnSpPr>
          <p:spPr>
            <a:xfrm flipV="1">
              <a:off x="4135683" y="2348904"/>
              <a:ext cx="0" cy="2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テキスト ボックス 76"/>
          <p:cNvSpPr txBox="1"/>
          <p:nvPr/>
        </p:nvSpPr>
        <p:spPr>
          <a:xfrm>
            <a:off x="2686512" y="683985"/>
            <a:ext cx="1045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AWG</a:t>
            </a:r>
            <a:endParaRPr kumimoji="1" lang="ja-JP" altLang="en-US" sz="3200" b="1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562724" y="1023119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Nonlinear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9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Test Signal with AWG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2871887" y="3195371"/>
                <a:ext cx="6142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87" y="3195371"/>
                <a:ext cx="614207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3663026" y="3195371"/>
                <a:ext cx="614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026" y="3195371"/>
                <a:ext cx="61420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/>
              <p:cNvSpPr/>
              <p:nvPr/>
            </p:nvSpPr>
            <p:spPr>
              <a:xfrm>
                <a:off x="4476363" y="3195371"/>
                <a:ext cx="6142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82" name="正方形/長方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363" y="3195371"/>
                <a:ext cx="614207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2219046" y="4293096"/>
            <a:ext cx="4801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Phase Switching Test Signal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 rot="10800000">
            <a:off x="4644008" y="1502644"/>
            <a:ext cx="1367368" cy="720000"/>
            <a:chOff x="3006024" y="3550423"/>
            <a:chExt cx="1367368" cy="720000"/>
          </a:xfrm>
        </p:grpSpPr>
        <p:sp>
          <p:nvSpPr>
            <p:cNvPr id="5" name="ホームベース 4"/>
            <p:cNvSpPr>
              <a:spLocks noChangeAspect="1"/>
            </p:cNvSpPr>
            <p:nvPr/>
          </p:nvSpPr>
          <p:spPr>
            <a:xfrm rot="10800000">
              <a:off x="3006024" y="3550423"/>
              <a:ext cx="1205151" cy="720000"/>
            </a:xfrm>
            <a:prstGeom prst="homePlate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10800000">
              <a:off x="3022656" y="3587257"/>
              <a:ext cx="1350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b="1" dirty="0" smtClean="0"/>
                <a:t>DAC</a:t>
              </a:r>
              <a:endParaRPr kumimoji="1" lang="ja-JP" altLang="en-US" sz="3600" b="1" dirty="0"/>
            </a:p>
          </p:txBody>
        </p:sp>
      </p:grpSp>
      <p:cxnSp>
        <p:nvCxnSpPr>
          <p:cNvPr id="7" name="直線コネクタ 6"/>
          <p:cNvCxnSpPr>
            <a:stCxn id="5" idx="3"/>
          </p:cNvCxnSpPr>
          <p:nvPr/>
        </p:nvCxnSpPr>
        <p:spPr>
          <a:xfrm>
            <a:off x="6011376" y="1862644"/>
            <a:ext cx="2913669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135942" y="2442166"/>
            <a:ext cx="43960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39552" y="2242111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CLK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5874" y="2603763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CLK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802184" y="3158619"/>
                <a:ext cx="7264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84" y="3158619"/>
                <a:ext cx="72641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>
            <a:stCxn id="15" idx="3"/>
          </p:cNvCxnSpPr>
          <p:nvPr/>
        </p:nvCxnSpPr>
        <p:spPr>
          <a:xfrm>
            <a:off x="1528624" y="1864661"/>
            <a:ext cx="3259496" cy="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395536" y="1504661"/>
            <a:ext cx="1133088" cy="720000"/>
            <a:chOff x="189075" y="2456892"/>
            <a:chExt cx="1133088" cy="720000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85779" y="2495488"/>
              <a:ext cx="939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/>
                <a:t>DSP</a:t>
              </a:r>
              <a:endParaRPr kumimoji="1" lang="ja-JP" altLang="en-US" sz="4400" b="1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89075" y="2456892"/>
              <a:ext cx="1133088" cy="720000"/>
            </a:xfrm>
            <a:prstGeom prst="rect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285084" y="2095393"/>
            <a:ext cx="155381" cy="352775"/>
            <a:chOff x="1536299" y="1916832"/>
            <a:chExt cx="155381" cy="352775"/>
          </a:xfrm>
        </p:grpSpPr>
        <p:sp>
          <p:nvSpPr>
            <p:cNvPr id="17" name="二等辺三角形 16"/>
            <p:cNvSpPr/>
            <p:nvPr/>
          </p:nvSpPr>
          <p:spPr>
            <a:xfrm>
              <a:off x="1536299" y="1916832"/>
              <a:ext cx="155381" cy="13394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1616668" y="2053607"/>
              <a:ext cx="0" cy="2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6228184" y="1316765"/>
            <a:ext cx="2436554" cy="523220"/>
            <a:chOff x="6228184" y="1133890"/>
            <a:chExt cx="243655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8170692" y="1133890"/>
                  <a:ext cx="494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1" i="1" smtClean="0">
                            <a:latin typeface="Cambria Math"/>
                          </a:rPr>
                          <m:t>𝒀</m:t>
                        </m:r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0692" y="1133890"/>
                  <a:ext cx="49404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テキスト ボックス 20"/>
            <p:cNvSpPr txBox="1"/>
            <p:nvPr/>
          </p:nvSpPr>
          <p:spPr>
            <a:xfrm>
              <a:off x="6228184" y="1164668"/>
              <a:ext cx="2061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/>
                <a:t>A</a:t>
              </a:r>
              <a:r>
                <a:rPr lang="en-US" altLang="ja-JP" sz="2400" b="1" dirty="0" smtClean="0"/>
                <a:t>nalog Output</a:t>
              </a:r>
              <a:endParaRPr kumimoji="1" lang="ja-JP" altLang="en-US" sz="2400" b="1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907704" y="1316765"/>
            <a:ext cx="2546493" cy="523220"/>
            <a:chOff x="1907704" y="1163767"/>
            <a:chExt cx="254649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3635896" y="1163767"/>
                  <a:ext cx="8183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𝒊𝒏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163767"/>
                  <a:ext cx="81830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テキスト ボックス 23"/>
            <p:cNvSpPr txBox="1"/>
            <p:nvPr/>
          </p:nvSpPr>
          <p:spPr>
            <a:xfrm>
              <a:off x="1907704" y="1194545"/>
              <a:ext cx="1760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Digital Input</a:t>
              </a:r>
              <a:endParaRPr kumimoji="1" lang="ja-JP" altLang="en-US" sz="2400" b="1" dirty="0"/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161099" y="980728"/>
            <a:ext cx="6067085" cy="288032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4334148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352166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748184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732240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149275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918086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936104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338012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322068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752238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741416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3151308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3148064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3559613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542012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3956096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940152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130380" y="2547576"/>
            <a:ext cx="32037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578620" y="2940730"/>
            <a:ext cx="3553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1846966" y="3169810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1523420" y="3167091"/>
            <a:ext cx="33624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1847625" y="3170413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661258" y="3159471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2661917" y="3160074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3469020" y="3163833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3469679" y="3164436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269181" y="3188281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4269840" y="3188884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5073647" y="3175314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5074306" y="3175917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1519724" y="3676263"/>
            <a:ext cx="33624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2027618" y="317471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2016302" y="3676263"/>
            <a:ext cx="64561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2832949" y="317471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836873" y="3676263"/>
            <a:ext cx="64561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3650122" y="3179827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3635136" y="3683536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4440607" y="318828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4445400" y="368730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5252693" y="3188281"/>
            <a:ext cx="19806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5257486" y="3687301"/>
            <a:ext cx="17774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/>
              <p:cNvSpPr/>
              <p:nvPr/>
            </p:nvSpPr>
            <p:spPr>
              <a:xfrm>
                <a:off x="2051720" y="3195371"/>
                <a:ext cx="614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67" name="正方形/長方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195371"/>
                <a:ext cx="61420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グループ化 67"/>
          <p:cNvGrpSpPr/>
          <p:nvPr/>
        </p:nvGrpSpPr>
        <p:grpSpPr>
          <a:xfrm>
            <a:off x="5435234" y="2080879"/>
            <a:ext cx="155381" cy="355551"/>
            <a:chOff x="4055921" y="2209353"/>
            <a:chExt cx="155381" cy="355551"/>
          </a:xfrm>
        </p:grpSpPr>
        <p:sp>
          <p:nvSpPr>
            <p:cNvPr id="69" name="二等辺三角形 68"/>
            <p:cNvSpPr/>
            <p:nvPr/>
          </p:nvSpPr>
          <p:spPr>
            <a:xfrm>
              <a:off x="4055921" y="2209353"/>
              <a:ext cx="155381" cy="13394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" name="直線コネクタ 69"/>
            <p:cNvCxnSpPr/>
            <p:nvPr/>
          </p:nvCxnSpPr>
          <p:spPr>
            <a:xfrm flipV="1">
              <a:off x="4135683" y="2348904"/>
              <a:ext cx="0" cy="2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テキスト ボックス 70"/>
          <p:cNvSpPr txBox="1"/>
          <p:nvPr/>
        </p:nvSpPr>
        <p:spPr>
          <a:xfrm>
            <a:off x="2686512" y="683985"/>
            <a:ext cx="1045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AWG</a:t>
            </a:r>
            <a:endParaRPr kumimoji="1" lang="ja-JP" altLang="en-US" sz="3200" b="1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562724" y="1023119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Nonlinear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/>
              <p:cNvSpPr/>
              <p:nvPr/>
            </p:nvSpPr>
            <p:spPr>
              <a:xfrm>
                <a:off x="2871887" y="3195371"/>
                <a:ext cx="6142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73" name="正方形/長方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87" y="3195371"/>
                <a:ext cx="61420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/>
              <p:cNvSpPr/>
              <p:nvPr/>
            </p:nvSpPr>
            <p:spPr>
              <a:xfrm>
                <a:off x="3663026" y="3195371"/>
                <a:ext cx="614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74" name="正方形/長方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026" y="3195371"/>
                <a:ext cx="61420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4476363" y="3195371"/>
                <a:ext cx="6142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363" y="3195371"/>
                <a:ext cx="61420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IMD3 disappear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6" name="グループ化 145"/>
          <p:cNvGrpSpPr/>
          <p:nvPr/>
        </p:nvGrpSpPr>
        <p:grpSpPr>
          <a:xfrm>
            <a:off x="5563220" y="1862857"/>
            <a:ext cx="1869686" cy="2665600"/>
            <a:chOff x="5704115" y="1862857"/>
            <a:chExt cx="1869686" cy="2665600"/>
          </a:xfrm>
        </p:grpSpPr>
        <p:grpSp>
          <p:nvGrpSpPr>
            <p:cNvPr id="97" name="グループ化 96"/>
            <p:cNvGrpSpPr/>
            <p:nvPr/>
          </p:nvGrpSpPr>
          <p:grpSpPr>
            <a:xfrm rot="900000">
              <a:off x="7453528" y="1862857"/>
              <a:ext cx="120273" cy="536107"/>
              <a:chOff x="4519827" y="1455775"/>
              <a:chExt cx="72080" cy="376467"/>
            </a:xfrm>
          </p:grpSpPr>
          <p:sp>
            <p:nvSpPr>
              <p:cNvPr id="98" name="正方形/長方形 97"/>
              <p:cNvSpPr>
                <a:spLocks noChangeAspect="1"/>
              </p:cNvSpPr>
              <p:nvPr/>
            </p:nvSpPr>
            <p:spPr>
              <a:xfrm>
                <a:off x="4519827" y="1688082"/>
                <a:ext cx="72080" cy="1441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二等辺三角形 98"/>
              <p:cNvSpPr>
                <a:spLocks noChangeAspect="1"/>
              </p:cNvSpPr>
              <p:nvPr/>
            </p:nvSpPr>
            <p:spPr>
              <a:xfrm>
                <a:off x="4528562" y="1455775"/>
                <a:ext cx="57664" cy="288319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6" name="フリーフォーム 105"/>
            <p:cNvSpPr/>
            <p:nvPr/>
          </p:nvSpPr>
          <p:spPr>
            <a:xfrm>
              <a:off x="5704115" y="2293257"/>
              <a:ext cx="1756228" cy="2235200"/>
            </a:xfrm>
            <a:custGeom>
              <a:avLst/>
              <a:gdLst>
                <a:gd name="connsiteX0" fmla="*/ 1756228 w 1756228"/>
                <a:gd name="connsiteY0" fmla="*/ 0 h 2235200"/>
                <a:gd name="connsiteX1" fmla="*/ 1407885 w 1756228"/>
                <a:gd name="connsiteY1" fmla="*/ 1161143 h 2235200"/>
                <a:gd name="connsiteX2" fmla="*/ 478971 w 1756228"/>
                <a:gd name="connsiteY2" fmla="*/ 1625600 h 2235200"/>
                <a:gd name="connsiteX3" fmla="*/ 0 w 1756228"/>
                <a:gd name="connsiteY3" fmla="*/ 223520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28" h="2235200">
                  <a:moveTo>
                    <a:pt x="1756228" y="0"/>
                  </a:moveTo>
                  <a:cubicBezTo>
                    <a:pt x="1688494" y="445105"/>
                    <a:pt x="1620761" y="890210"/>
                    <a:pt x="1407885" y="1161143"/>
                  </a:cubicBezTo>
                  <a:cubicBezTo>
                    <a:pt x="1195009" y="1432076"/>
                    <a:pt x="713618" y="1446591"/>
                    <a:pt x="478971" y="1625600"/>
                  </a:cubicBezTo>
                  <a:cubicBezTo>
                    <a:pt x="244324" y="1804609"/>
                    <a:pt x="122162" y="2019904"/>
                    <a:pt x="0" y="22352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/>
              <p:cNvSpPr txBox="1"/>
              <p:nvPr/>
            </p:nvSpPr>
            <p:spPr>
              <a:xfrm rot="16200000">
                <a:off x="3455686" y="4815960"/>
                <a:ext cx="616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𝟑𝐟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テキスト ボックス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55686" y="4815960"/>
                <a:ext cx="616514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/>
              <p:cNvSpPr txBox="1"/>
              <p:nvPr/>
            </p:nvSpPr>
            <p:spPr>
              <a:xfrm rot="16200000">
                <a:off x="4567744" y="4815960"/>
                <a:ext cx="616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𝟑𝐟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67744" y="4815960"/>
                <a:ext cx="616514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/>
              <p:cNvSpPr txBox="1"/>
              <p:nvPr/>
            </p:nvSpPr>
            <p:spPr>
              <a:xfrm>
                <a:off x="7595081" y="5775647"/>
                <a:ext cx="8298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</a:rPr>
                        <m:t>/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11" name="テキスト ボックス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81" y="5775647"/>
                <a:ext cx="829843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/>
              <p:cNvSpPr txBox="1"/>
              <p:nvPr/>
            </p:nvSpPr>
            <p:spPr>
              <a:xfrm rot="16200000">
                <a:off x="3585229" y="4427585"/>
                <a:ext cx="1143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𝟐𝐟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テキスト ボックス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85229" y="4427585"/>
                <a:ext cx="114313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/>
              <p:cNvSpPr txBox="1"/>
              <p:nvPr/>
            </p:nvSpPr>
            <p:spPr>
              <a:xfrm rot="16200000">
                <a:off x="3938796" y="4427586"/>
                <a:ext cx="1143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𝟐𝐟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テキスト ボックス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38796" y="4427586"/>
                <a:ext cx="114313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113"/>
              <p:cNvSpPr txBox="1"/>
              <p:nvPr/>
            </p:nvSpPr>
            <p:spPr>
              <a:xfrm>
                <a:off x="1642821" y="5769616"/>
                <a:ext cx="5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14" name="テキスト ボックス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821" y="5769616"/>
                <a:ext cx="517257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1956539" y="5769616"/>
                <a:ext cx="5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39" y="5769616"/>
                <a:ext cx="517257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/>
              <p:cNvSpPr txBox="1"/>
              <p:nvPr/>
            </p:nvSpPr>
            <p:spPr>
              <a:xfrm rot="16200000">
                <a:off x="1007455" y="4461947"/>
                <a:ext cx="1143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𝟐𝐟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6" name="テキスト ボックス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07455" y="4461947"/>
                <a:ext cx="114313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/>
              <p:cNvSpPr txBox="1"/>
              <p:nvPr/>
            </p:nvSpPr>
            <p:spPr>
              <a:xfrm rot="16200000">
                <a:off x="1930859" y="4461947"/>
                <a:ext cx="1143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𝟐𝐟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" name="テキスト ボックス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30859" y="4461947"/>
                <a:ext cx="1143133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/>
          <p:cNvCxnSpPr/>
          <p:nvPr/>
        </p:nvCxnSpPr>
        <p:spPr>
          <a:xfrm>
            <a:off x="4171240" y="5252564"/>
            <a:ext cx="0" cy="540000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4497442" y="5252564"/>
            <a:ext cx="0" cy="540000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>
            <a:off x="1228307" y="5780157"/>
            <a:ext cx="6872011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グループ化 126"/>
          <p:cNvGrpSpPr/>
          <p:nvPr/>
        </p:nvGrpSpPr>
        <p:grpSpPr>
          <a:xfrm>
            <a:off x="5923010" y="5563615"/>
            <a:ext cx="161158" cy="343827"/>
            <a:chOff x="7511628" y="3333084"/>
            <a:chExt cx="161158" cy="343827"/>
          </a:xfrm>
        </p:grpSpPr>
        <p:sp>
          <p:nvSpPr>
            <p:cNvPr id="128" name="正方形/長方形 127"/>
            <p:cNvSpPr/>
            <p:nvPr/>
          </p:nvSpPr>
          <p:spPr>
            <a:xfrm>
              <a:off x="7537028" y="3333084"/>
              <a:ext cx="114981" cy="343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9" name="グループ化 128"/>
            <p:cNvGrpSpPr/>
            <p:nvPr/>
          </p:nvGrpSpPr>
          <p:grpSpPr>
            <a:xfrm>
              <a:off x="7511628" y="3370230"/>
              <a:ext cx="161158" cy="306681"/>
              <a:chOff x="7635298" y="3359551"/>
              <a:chExt cx="161158" cy="306681"/>
            </a:xfrm>
          </p:grpSpPr>
          <p:sp>
            <p:nvSpPr>
              <p:cNvPr id="130" name="フリーフォーム 129"/>
              <p:cNvSpPr/>
              <p:nvPr/>
            </p:nvSpPr>
            <p:spPr>
              <a:xfrm>
                <a:off x="7635298" y="3359551"/>
                <a:ext cx="66954" cy="306681"/>
              </a:xfrm>
              <a:custGeom>
                <a:avLst/>
                <a:gdLst>
                  <a:gd name="connsiteX0" fmla="*/ 765713 w 765713"/>
                  <a:gd name="connsiteY0" fmla="*/ 0 h 2235981"/>
                  <a:gd name="connsiteX1" fmla="*/ 67213 w 765713"/>
                  <a:gd name="connsiteY1" fmla="*/ 723900 h 2235981"/>
                  <a:gd name="connsiteX2" fmla="*/ 765713 w 765713"/>
                  <a:gd name="connsiteY2" fmla="*/ 1422400 h 2235981"/>
                  <a:gd name="connsiteX3" fmla="*/ 67213 w 765713"/>
                  <a:gd name="connsiteY3" fmla="*/ 2171700 h 2235981"/>
                  <a:gd name="connsiteX4" fmla="*/ 67213 w 765713"/>
                  <a:gd name="connsiteY4" fmla="*/ 2146300 h 223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13" h="2235981">
                    <a:moveTo>
                      <a:pt x="765713" y="0"/>
                    </a:moveTo>
                    <a:cubicBezTo>
                      <a:pt x="416463" y="243416"/>
                      <a:pt x="67213" y="486833"/>
                      <a:pt x="67213" y="723900"/>
                    </a:cubicBezTo>
                    <a:cubicBezTo>
                      <a:pt x="67213" y="960967"/>
                      <a:pt x="765713" y="1181100"/>
                      <a:pt x="765713" y="1422400"/>
                    </a:cubicBezTo>
                    <a:cubicBezTo>
                      <a:pt x="765713" y="1663700"/>
                      <a:pt x="183630" y="2051050"/>
                      <a:pt x="67213" y="2171700"/>
                    </a:cubicBezTo>
                    <a:cubicBezTo>
                      <a:pt x="-49204" y="2292350"/>
                      <a:pt x="9004" y="2219325"/>
                      <a:pt x="67213" y="214630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 130"/>
              <p:cNvSpPr/>
              <p:nvPr/>
            </p:nvSpPr>
            <p:spPr>
              <a:xfrm>
                <a:off x="7729502" y="3359551"/>
                <a:ext cx="66954" cy="306681"/>
              </a:xfrm>
              <a:custGeom>
                <a:avLst/>
                <a:gdLst>
                  <a:gd name="connsiteX0" fmla="*/ 765713 w 765713"/>
                  <a:gd name="connsiteY0" fmla="*/ 0 h 2235981"/>
                  <a:gd name="connsiteX1" fmla="*/ 67213 w 765713"/>
                  <a:gd name="connsiteY1" fmla="*/ 723900 h 2235981"/>
                  <a:gd name="connsiteX2" fmla="*/ 765713 w 765713"/>
                  <a:gd name="connsiteY2" fmla="*/ 1422400 h 2235981"/>
                  <a:gd name="connsiteX3" fmla="*/ 67213 w 765713"/>
                  <a:gd name="connsiteY3" fmla="*/ 2171700 h 2235981"/>
                  <a:gd name="connsiteX4" fmla="*/ 67213 w 765713"/>
                  <a:gd name="connsiteY4" fmla="*/ 2146300 h 223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13" h="2235981">
                    <a:moveTo>
                      <a:pt x="765713" y="0"/>
                    </a:moveTo>
                    <a:cubicBezTo>
                      <a:pt x="416463" y="243416"/>
                      <a:pt x="67213" y="486833"/>
                      <a:pt x="67213" y="723900"/>
                    </a:cubicBezTo>
                    <a:cubicBezTo>
                      <a:pt x="67213" y="960967"/>
                      <a:pt x="765713" y="1181100"/>
                      <a:pt x="765713" y="1422400"/>
                    </a:cubicBezTo>
                    <a:cubicBezTo>
                      <a:pt x="765713" y="1663700"/>
                      <a:pt x="183630" y="2051050"/>
                      <a:pt x="67213" y="2171700"/>
                    </a:cubicBezTo>
                    <a:cubicBezTo>
                      <a:pt x="-49204" y="2292350"/>
                      <a:pt x="9004" y="2219325"/>
                      <a:pt x="67213" y="214630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32" name="円/楕円 131"/>
          <p:cNvSpPr/>
          <p:nvPr/>
        </p:nvSpPr>
        <p:spPr>
          <a:xfrm>
            <a:off x="1427742" y="5160472"/>
            <a:ext cx="263801" cy="58491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/>
          <p:cNvSpPr/>
          <p:nvPr/>
        </p:nvSpPr>
        <p:spPr>
          <a:xfrm>
            <a:off x="683568" y="5233271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IMD3</a:t>
            </a:r>
            <a:endParaRPr lang="ja-JP" altLang="en-US" sz="2000" dirty="0"/>
          </a:p>
        </p:txBody>
      </p:sp>
      <p:sp>
        <p:nvSpPr>
          <p:cNvPr id="134" name="正方形/長方形 133"/>
          <p:cNvSpPr/>
          <p:nvPr/>
        </p:nvSpPr>
        <p:spPr>
          <a:xfrm>
            <a:off x="2584804" y="5233271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IMD3</a:t>
            </a:r>
            <a:endParaRPr lang="ja-JP" altLang="en-US" sz="2000" dirty="0"/>
          </a:p>
        </p:txBody>
      </p:sp>
      <p:sp>
        <p:nvSpPr>
          <p:cNvPr id="135" name="円/楕円 134"/>
          <p:cNvSpPr/>
          <p:nvPr/>
        </p:nvSpPr>
        <p:spPr>
          <a:xfrm>
            <a:off x="2356409" y="5160472"/>
            <a:ext cx="263801" cy="58491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3734819" y="5363572"/>
            <a:ext cx="241543" cy="42054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648972" y="5363572"/>
            <a:ext cx="241543" cy="42054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2849734" y="6021288"/>
            <a:ext cx="3444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</a:rPr>
              <a:t>IMD3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are canceled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40" name="直線コネクタ 139"/>
          <p:cNvCxnSpPr/>
          <p:nvPr/>
        </p:nvCxnSpPr>
        <p:spPr>
          <a:xfrm>
            <a:off x="7200788" y="4930656"/>
            <a:ext cx="0" cy="82800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7488820" y="4930656"/>
            <a:ext cx="0" cy="82800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テキスト ボックス 142"/>
              <p:cNvSpPr txBox="1"/>
              <p:nvPr/>
            </p:nvSpPr>
            <p:spPr>
              <a:xfrm>
                <a:off x="7488820" y="4841791"/>
                <a:ext cx="971612" cy="6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テキスト ボックス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820" y="4841791"/>
                <a:ext cx="971612" cy="67544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テキスト ボックス 143"/>
              <p:cNvSpPr txBox="1"/>
              <p:nvPr/>
            </p:nvSpPr>
            <p:spPr>
              <a:xfrm>
                <a:off x="6264684" y="4841791"/>
                <a:ext cx="971613" cy="675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テキスト ボックス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84" y="4841791"/>
                <a:ext cx="971613" cy="67544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テキスト ボックス 144"/>
          <p:cNvSpPr txBox="1"/>
          <p:nvPr/>
        </p:nvSpPr>
        <p:spPr>
          <a:xfrm>
            <a:off x="5808574" y="4161274"/>
            <a:ext cx="3062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Switching Spurious appear </a:t>
            </a:r>
          </a:p>
          <a:p>
            <a:pPr algn="ctr"/>
            <a:r>
              <a:rPr lang="en-US" altLang="ja-JP" sz="2000" b="1" dirty="0" smtClean="0"/>
              <a:t>far from Signal</a:t>
            </a:r>
            <a:endParaRPr kumimoji="1" lang="ja-JP" altLang="en-US" sz="2000" b="1" dirty="0"/>
          </a:p>
        </p:txBody>
      </p:sp>
      <p:cxnSp>
        <p:nvCxnSpPr>
          <p:cNvPr id="147" name="直線コネクタ 146"/>
          <p:cNvCxnSpPr/>
          <p:nvPr/>
        </p:nvCxnSpPr>
        <p:spPr>
          <a:xfrm>
            <a:off x="1883056" y="4707757"/>
            <a:ext cx="0" cy="1072400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2193877" y="4707757"/>
            <a:ext cx="0" cy="1072400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Conv. and Prop. Two-tone Test Signal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-56332" y="633388"/>
            <a:ext cx="9715500" cy="5905500"/>
            <a:chOff x="-36512" y="764704"/>
            <a:chExt cx="9715500" cy="5905500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-36512" y="764704"/>
              <a:ext cx="9715500" cy="5905500"/>
              <a:chOff x="-36512" y="952500"/>
              <a:chExt cx="9715500" cy="5905500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952500"/>
                <a:ext cx="9715500" cy="5905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テキスト ボックス 12"/>
              <p:cNvSpPr txBox="1"/>
              <p:nvPr/>
            </p:nvSpPr>
            <p:spPr>
              <a:xfrm rot="16200000">
                <a:off x="-632628" y="2170470"/>
                <a:ext cx="19442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/>
                  <a:t>Conventional </a:t>
                </a: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 rot="16200000">
                <a:off x="-356880" y="4972206"/>
                <a:ext cx="13927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 smtClean="0"/>
                  <a:t>Proposed</a:t>
                </a:r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5317309" y="850270"/>
              <a:ext cx="709228" cy="400110"/>
              <a:chOff x="5405518" y="1038066"/>
              <a:chExt cx="709228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テキスト ボックス 6"/>
                  <p:cNvSpPr txBox="1"/>
                  <p:nvPr/>
                </p:nvSpPr>
                <p:spPr>
                  <a:xfrm>
                    <a:off x="5405518" y="1038066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7" name="テキスト ボックス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5518" y="1038066"/>
                    <a:ext cx="462626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テキスト ボックス 7"/>
                  <p:cNvSpPr txBox="1"/>
                  <p:nvPr/>
                </p:nvSpPr>
                <p:spPr>
                  <a:xfrm>
                    <a:off x="5652120" y="1038066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8" name="テキスト ボックス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2120" y="1038066"/>
                    <a:ext cx="462626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グループ化 3"/>
            <p:cNvGrpSpPr/>
            <p:nvPr/>
          </p:nvGrpSpPr>
          <p:grpSpPr>
            <a:xfrm>
              <a:off x="5317309" y="3633182"/>
              <a:ext cx="709228" cy="400110"/>
              <a:chOff x="5390229" y="3820978"/>
              <a:chExt cx="709228" cy="4001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テキスト ボックス 14"/>
                  <p:cNvSpPr txBox="1"/>
                  <p:nvPr/>
                </p:nvSpPr>
                <p:spPr>
                  <a:xfrm>
                    <a:off x="5390229" y="3820978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15" name="テキスト ボックス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0229" y="3820978"/>
                    <a:ext cx="462626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テキスト ボックス 15"/>
                  <p:cNvSpPr txBox="1"/>
                  <p:nvPr/>
                </p:nvSpPr>
                <p:spPr>
                  <a:xfrm>
                    <a:off x="5636831" y="3820978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16" name="テキスト ボックス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6831" y="3820978"/>
                    <a:ext cx="462626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直線矢印コネクタ 5"/>
            <p:cNvCxnSpPr>
              <a:cxnSpLocks noChangeAspect="1"/>
            </p:cNvCxnSpPr>
            <p:nvPr/>
          </p:nvCxnSpPr>
          <p:spPr>
            <a:xfrm flipH="1">
              <a:off x="5551211" y="1365727"/>
              <a:ext cx="237600" cy="821923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5787457" y="1644328"/>
              <a:ext cx="157192" cy="543778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H="1">
              <a:off x="5795224" y="1371486"/>
              <a:ext cx="752956" cy="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>
              <a:off x="5939566" y="1633889"/>
              <a:ext cx="608613" cy="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グループ化 56"/>
            <p:cNvGrpSpPr/>
            <p:nvPr/>
          </p:nvGrpSpPr>
          <p:grpSpPr>
            <a:xfrm>
              <a:off x="6515875" y="1191072"/>
              <a:ext cx="1046505" cy="1161420"/>
              <a:chOff x="6741234" y="1340768"/>
              <a:chExt cx="1046505" cy="11614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6741234" y="1340768"/>
                    <a:ext cx="10465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𝟐𝐟</m:t>
                              </m:r>
                            </m:e>
                            <m:sub>
                              <m:r>
                                <a:rPr kumimoji="1"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テキスト ボックス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234" y="1340768"/>
                    <a:ext cx="1046505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テキスト ボックス 10"/>
                  <p:cNvSpPr txBox="1"/>
                  <p:nvPr/>
                </p:nvSpPr>
                <p:spPr>
                  <a:xfrm>
                    <a:off x="6741234" y="1604797"/>
                    <a:ext cx="104650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𝟐𝐟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テキスト ボックス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234" y="1604797"/>
                    <a:ext cx="1046505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テキスト ボックス 28"/>
                  <p:cNvSpPr txBox="1"/>
                  <p:nvPr/>
                </p:nvSpPr>
                <p:spPr>
                  <a:xfrm>
                    <a:off x="6741234" y="1868826"/>
                    <a:ext cx="5731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𝟑𝐟</m:t>
                              </m:r>
                            </m:e>
                            <m:sub>
                              <m:r>
                                <a:rPr kumimoji="1"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テキスト ボックス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234" y="1868826"/>
                    <a:ext cx="573106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テキスト ボックス 29"/>
                  <p:cNvSpPr txBox="1"/>
                  <p:nvPr/>
                </p:nvSpPr>
                <p:spPr>
                  <a:xfrm>
                    <a:off x="6741234" y="2132856"/>
                    <a:ext cx="5731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𝟑𝐟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テキスト ボックス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234" y="2132856"/>
                    <a:ext cx="573106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直線矢印コネクタ 30"/>
            <p:cNvCxnSpPr/>
            <p:nvPr/>
          </p:nvCxnSpPr>
          <p:spPr>
            <a:xfrm flipH="1">
              <a:off x="5882045" y="1903517"/>
              <a:ext cx="122435" cy="42354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H="1">
              <a:off x="5982749" y="1896291"/>
              <a:ext cx="565430" cy="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 flipH="1">
              <a:off x="6110722" y="2158693"/>
              <a:ext cx="48667" cy="168364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>
              <a:off x="6161932" y="2158693"/>
              <a:ext cx="386247" cy="0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 rot="16200000">
                  <a:off x="5419462" y="4414011"/>
                  <a:ext cx="9501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𝟐𝐟</m:t>
                            </m:r>
                          </m:e>
                          <m:sub>
                            <m:r>
                              <a:rPr kumimoji="1" lang="en-US" altLang="ja-JP" sz="1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ja-JP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419462" y="4414011"/>
                  <a:ext cx="950132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 rot="16200000">
                  <a:off x="5678511" y="4414011"/>
                  <a:ext cx="9501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𝟐𝐟</m:t>
                            </m:r>
                          </m:e>
                          <m:sub>
                            <m:r>
                              <a:rPr kumimoji="1"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78511" y="4414011"/>
                  <a:ext cx="950132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7731796" y="3663960"/>
                  <a:ext cx="1144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テキスト ボックス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796" y="3663960"/>
                  <a:ext cx="1144288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/>
                <p:cNvSpPr txBox="1"/>
                <p:nvPr/>
              </p:nvSpPr>
              <p:spPr>
                <a:xfrm>
                  <a:off x="7235580" y="4071392"/>
                  <a:ext cx="1144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テキスト ボックス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5580" y="4071392"/>
                  <a:ext cx="1144288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直線矢印コネクタ 66"/>
            <p:cNvCxnSpPr/>
            <p:nvPr/>
          </p:nvCxnSpPr>
          <p:spPr>
            <a:xfrm>
              <a:off x="8261920" y="4262800"/>
              <a:ext cx="249264" cy="1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8608592" y="3980492"/>
              <a:ext cx="0" cy="235288"/>
            </a:xfrm>
            <a:prstGeom prst="straightConnector1">
              <a:avLst/>
            </a:prstGeom>
            <a:ln w="952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2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Low IMD3 Two-tone Generation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150923" y="4437112"/>
            <a:ext cx="6805453" cy="2016224"/>
            <a:chOff x="999900" y="4725144"/>
            <a:chExt cx="6805453" cy="2016224"/>
          </a:xfrm>
        </p:grpSpPr>
        <p:sp>
          <p:nvSpPr>
            <p:cNvPr id="214" name="テキスト ボックス 213"/>
            <p:cNvSpPr txBox="1"/>
            <p:nvPr/>
          </p:nvSpPr>
          <p:spPr>
            <a:xfrm>
              <a:off x="999900" y="4725144"/>
              <a:ext cx="3464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</a:rPr>
                <a:t>- No hardware change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999900" y="5471646"/>
              <a:ext cx="6805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</a:rPr>
                <a:t>- No need for DAC nonlinearity identification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999900" y="6218148"/>
              <a:ext cx="3815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</a:rPr>
                <a:t>- No need for calibration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187624" y="764704"/>
            <a:ext cx="6864300" cy="3338739"/>
            <a:chOff x="1308100" y="764704"/>
            <a:chExt cx="6864300" cy="3338739"/>
          </a:xfrm>
        </p:grpSpPr>
        <p:grpSp>
          <p:nvGrpSpPr>
            <p:cNvPr id="217" name="グループ化 216"/>
            <p:cNvGrpSpPr/>
            <p:nvPr/>
          </p:nvGrpSpPr>
          <p:grpSpPr>
            <a:xfrm>
              <a:off x="2290175" y="1494374"/>
              <a:ext cx="5882225" cy="2405881"/>
              <a:chOff x="2290175" y="2780928"/>
              <a:chExt cx="5882225" cy="2405881"/>
            </a:xfrm>
          </p:grpSpPr>
          <p:grpSp>
            <p:nvGrpSpPr>
              <p:cNvPr id="95" name="グループ化 94"/>
              <p:cNvGrpSpPr/>
              <p:nvPr/>
            </p:nvGrpSpPr>
            <p:grpSpPr>
              <a:xfrm rot="10800000">
                <a:off x="5926422" y="3262893"/>
                <a:ext cx="1367368" cy="720000"/>
                <a:chOff x="3006024" y="3550423"/>
                <a:chExt cx="1367368" cy="720000"/>
              </a:xfrm>
            </p:grpSpPr>
            <p:sp>
              <p:nvSpPr>
                <p:cNvPr id="96" name="ホームベース 95"/>
                <p:cNvSpPr>
                  <a:spLocks noChangeAspect="1"/>
                </p:cNvSpPr>
                <p:nvPr/>
              </p:nvSpPr>
              <p:spPr>
                <a:xfrm rot="10800000">
                  <a:off x="3006024" y="3550423"/>
                  <a:ext cx="1205151" cy="720000"/>
                </a:xfrm>
                <a:prstGeom prst="homePlate">
                  <a:avLst/>
                </a:prstGeom>
                <a:solidFill>
                  <a:schemeClr val="bg1"/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テキスト ボックス 96"/>
                <p:cNvSpPr txBox="1"/>
                <p:nvPr/>
              </p:nvSpPr>
              <p:spPr>
                <a:xfrm rot="10800000">
                  <a:off x="3022656" y="3587257"/>
                  <a:ext cx="13507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3600" b="1" dirty="0" smtClean="0"/>
                    <a:t>DAC</a:t>
                  </a:r>
                  <a:endParaRPr kumimoji="1" lang="ja-JP" altLang="en-US" sz="3600" b="1" dirty="0"/>
                </a:p>
              </p:txBody>
            </p:sp>
          </p:grpSp>
          <p:cxnSp>
            <p:nvCxnSpPr>
              <p:cNvPr id="98" name="直線コネクタ 97"/>
              <p:cNvCxnSpPr/>
              <p:nvPr/>
            </p:nvCxnSpPr>
            <p:spPr>
              <a:xfrm>
                <a:off x="3408749" y="3624910"/>
                <a:ext cx="267989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>
                <a:stCxn id="96" idx="3"/>
              </p:cNvCxnSpPr>
              <p:nvPr/>
            </p:nvCxnSpPr>
            <p:spPr>
              <a:xfrm>
                <a:off x="7293790" y="3622893"/>
                <a:ext cx="878610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グループ化 99"/>
              <p:cNvGrpSpPr/>
              <p:nvPr/>
            </p:nvGrpSpPr>
            <p:grpSpPr>
              <a:xfrm>
                <a:off x="2290175" y="3264910"/>
                <a:ext cx="1133088" cy="720000"/>
                <a:chOff x="189075" y="2456892"/>
                <a:chExt cx="1133088" cy="720000"/>
              </a:xfrm>
            </p:grpSpPr>
            <p:sp>
              <p:nvSpPr>
                <p:cNvPr id="101" name="テキスト ボックス 100"/>
                <p:cNvSpPr txBox="1"/>
                <p:nvPr/>
              </p:nvSpPr>
              <p:spPr>
                <a:xfrm>
                  <a:off x="285779" y="2495488"/>
                  <a:ext cx="93968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600" b="1" dirty="0" smtClean="0"/>
                    <a:t>DSP</a:t>
                  </a:r>
                  <a:endParaRPr kumimoji="1" lang="ja-JP" altLang="en-US" sz="4400" b="1" dirty="0"/>
                </a:p>
              </p:txBody>
            </p:sp>
            <p:sp>
              <p:nvSpPr>
                <p:cNvPr id="102" name="正方形/長方形 101"/>
                <p:cNvSpPr/>
                <p:nvPr/>
              </p:nvSpPr>
              <p:spPr>
                <a:xfrm>
                  <a:off x="189075" y="2456892"/>
                  <a:ext cx="1133088" cy="720000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テキスト ボックス 102"/>
                  <p:cNvSpPr txBox="1"/>
                  <p:nvPr/>
                </p:nvSpPr>
                <p:spPr>
                  <a:xfrm>
                    <a:off x="4329763" y="3087350"/>
                    <a:ext cx="81830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𝒊𝒏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800" b="1" dirty="0"/>
                  </a:p>
                </p:txBody>
              </p:sp>
            </mc:Choice>
            <mc:Fallback xmlns="">
              <p:sp>
                <p:nvSpPr>
                  <p:cNvPr id="103" name="テキスト ボックス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9763" y="3087350"/>
                    <a:ext cx="818301" cy="523220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8" name="直線コネクタ 107"/>
              <p:cNvCxnSpPr/>
              <p:nvPr/>
            </p:nvCxnSpPr>
            <p:spPr>
              <a:xfrm>
                <a:off x="3006087" y="4211193"/>
                <a:ext cx="37800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グループ化 111"/>
              <p:cNvGrpSpPr/>
              <p:nvPr/>
            </p:nvGrpSpPr>
            <p:grpSpPr>
              <a:xfrm>
                <a:off x="6691847" y="3855642"/>
                <a:ext cx="155381" cy="355551"/>
                <a:chOff x="4055921" y="2209353"/>
                <a:chExt cx="155381" cy="355551"/>
              </a:xfrm>
            </p:grpSpPr>
            <p:sp>
              <p:nvSpPr>
                <p:cNvPr id="107" name="二等辺三角形 106"/>
                <p:cNvSpPr/>
                <p:nvPr/>
              </p:nvSpPr>
              <p:spPr>
                <a:xfrm>
                  <a:off x="4055921" y="2209353"/>
                  <a:ext cx="155381" cy="133949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9" name="直線コネクタ 108"/>
                <p:cNvCxnSpPr/>
                <p:nvPr/>
              </p:nvCxnSpPr>
              <p:spPr>
                <a:xfrm flipV="1">
                  <a:off x="4135683" y="2348904"/>
                  <a:ext cx="0" cy="216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グループ化 110"/>
              <p:cNvGrpSpPr/>
              <p:nvPr/>
            </p:nvGrpSpPr>
            <p:grpSpPr>
              <a:xfrm>
                <a:off x="3179723" y="3855642"/>
                <a:ext cx="155381" cy="352775"/>
                <a:chOff x="1536299" y="1916832"/>
                <a:chExt cx="155381" cy="352775"/>
              </a:xfrm>
            </p:grpSpPr>
            <p:sp>
              <p:nvSpPr>
                <p:cNvPr id="106" name="二等辺三角形 105"/>
                <p:cNvSpPr/>
                <p:nvPr/>
              </p:nvSpPr>
              <p:spPr>
                <a:xfrm>
                  <a:off x="1536299" y="1916832"/>
                  <a:ext cx="155381" cy="133949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0" name="直線コネクタ 109"/>
                <p:cNvCxnSpPr/>
                <p:nvPr/>
              </p:nvCxnSpPr>
              <p:spPr>
                <a:xfrm flipV="1">
                  <a:off x="1616668" y="2053607"/>
                  <a:ext cx="0" cy="216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テキスト ボックス 114"/>
              <p:cNvSpPr txBox="1"/>
              <p:nvPr/>
            </p:nvSpPr>
            <p:spPr>
              <a:xfrm>
                <a:off x="2389710" y="4027760"/>
                <a:ext cx="526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CLK</a:t>
                </a:r>
                <a:endParaRPr kumimoji="1" lang="ja-JP" altLang="en-US" b="1" dirty="0"/>
              </a:p>
            </p:txBody>
          </p:sp>
          <p:cxnSp>
            <p:nvCxnSpPr>
              <p:cNvPr id="118" name="直線コネクタ 117"/>
              <p:cNvCxnSpPr/>
              <p:nvPr/>
            </p:nvCxnSpPr>
            <p:spPr>
              <a:xfrm rot="5400000">
                <a:off x="3599352" y="4540113"/>
                <a:ext cx="324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rot="5400000">
                <a:off x="3964620" y="4540113"/>
                <a:ext cx="324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 rot="5400000">
                <a:off x="4333063" y="4540113"/>
                <a:ext cx="324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rot="5400000">
                <a:off x="4701506" y="4540113"/>
                <a:ext cx="324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rot="5400000">
                <a:off x="5073124" y="4540113"/>
                <a:ext cx="324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 rot="5400000">
                <a:off x="5438392" y="4540113"/>
                <a:ext cx="324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 rot="5400000">
                <a:off x="3218208" y="4540113"/>
                <a:ext cx="324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3743467" y="4690237"/>
                <a:ext cx="38748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850854" y="4395855"/>
                <a:ext cx="38748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479435" y="4687062"/>
                <a:ext cx="38748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5215403" y="4690237"/>
                <a:ext cx="38748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5589344" y="4396865"/>
                <a:ext cx="388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 rot="5400000">
                <a:off x="5813978" y="4549376"/>
                <a:ext cx="324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 rot="5400000">
                <a:off x="6183903" y="4540908"/>
                <a:ext cx="324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2991573" y="4685474"/>
                <a:ext cx="388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963278" y="4695002"/>
                <a:ext cx="38748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119200" y="4396872"/>
                <a:ext cx="38748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373842" y="4395855"/>
                <a:ext cx="388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6337966" y="4392935"/>
                <a:ext cx="388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テキスト ボックス 136"/>
              <p:cNvSpPr txBox="1"/>
              <p:nvPr/>
            </p:nvSpPr>
            <p:spPr>
              <a:xfrm>
                <a:off x="2389710" y="4449801"/>
                <a:ext cx="526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CLK</a:t>
                </a:r>
                <a:endParaRPr kumimoji="1" lang="ja-JP" altLang="en-US" b="1" dirty="0"/>
              </a:p>
            </p:txBody>
          </p:sp>
          <p:grpSp>
            <p:nvGrpSpPr>
              <p:cNvPr id="138" name="グループ化 137"/>
              <p:cNvGrpSpPr/>
              <p:nvPr/>
            </p:nvGrpSpPr>
            <p:grpSpPr>
              <a:xfrm>
                <a:off x="6354989" y="4805324"/>
                <a:ext cx="377251" cy="339885"/>
                <a:chOff x="5163358" y="2382533"/>
                <a:chExt cx="377251" cy="314184"/>
              </a:xfrm>
            </p:grpSpPr>
            <p:cxnSp>
              <p:nvCxnSpPr>
                <p:cNvPr id="139" name="直線コネクタ 138"/>
                <p:cNvCxnSpPr/>
                <p:nvPr/>
              </p:nvCxnSpPr>
              <p:spPr>
                <a:xfrm>
                  <a:off x="5270319" y="2389206"/>
                  <a:ext cx="2583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コネクタ 139"/>
                <p:cNvCxnSpPr/>
                <p:nvPr/>
              </p:nvCxnSpPr>
              <p:spPr>
                <a:xfrm rot="5400000">
                  <a:off x="5142473" y="2404279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/>
                <p:cNvCxnSpPr/>
                <p:nvPr/>
              </p:nvCxnSpPr>
              <p:spPr>
                <a:xfrm>
                  <a:off x="5270319" y="2688764"/>
                  <a:ext cx="27029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コネクタ 141"/>
                <p:cNvCxnSpPr/>
                <p:nvPr/>
              </p:nvCxnSpPr>
              <p:spPr>
                <a:xfrm>
                  <a:off x="5163358" y="2534717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グループ化 142"/>
              <p:cNvGrpSpPr/>
              <p:nvPr/>
            </p:nvGrpSpPr>
            <p:grpSpPr>
              <a:xfrm>
                <a:off x="5614195" y="4805324"/>
                <a:ext cx="727236" cy="339885"/>
                <a:chOff x="6250635" y="2302106"/>
                <a:chExt cx="727236" cy="314184"/>
              </a:xfrm>
            </p:grpSpPr>
            <p:cxnSp>
              <p:nvCxnSpPr>
                <p:cNvPr id="144" name="直線コネクタ 143"/>
                <p:cNvCxnSpPr/>
                <p:nvPr/>
              </p:nvCxnSpPr>
              <p:spPr>
                <a:xfrm>
                  <a:off x="6357596" y="2308779"/>
                  <a:ext cx="5167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 rot="5400000">
                  <a:off x="6229750" y="2323852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/>
                <p:cNvCxnSpPr/>
                <p:nvPr/>
              </p:nvCxnSpPr>
              <p:spPr>
                <a:xfrm>
                  <a:off x="6858210" y="2302106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6357596" y="2608337"/>
                  <a:ext cx="5167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/>
                <p:cNvCxnSpPr/>
                <p:nvPr/>
              </p:nvCxnSpPr>
              <p:spPr>
                <a:xfrm rot="5400000">
                  <a:off x="6837325" y="2472019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6250635" y="2454290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グループ化 149"/>
              <p:cNvGrpSpPr/>
              <p:nvPr/>
            </p:nvGrpSpPr>
            <p:grpSpPr>
              <a:xfrm>
                <a:off x="4873400" y="4805324"/>
                <a:ext cx="727236" cy="339885"/>
                <a:chOff x="6250635" y="2302106"/>
                <a:chExt cx="727236" cy="314184"/>
              </a:xfrm>
            </p:grpSpPr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6357596" y="2308779"/>
                  <a:ext cx="5167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 rot="5400000">
                  <a:off x="6229750" y="2323852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6858210" y="2302106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/>
                <p:cNvCxnSpPr/>
                <p:nvPr/>
              </p:nvCxnSpPr>
              <p:spPr>
                <a:xfrm>
                  <a:off x="6357596" y="2608337"/>
                  <a:ext cx="5167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>
                <a:xfrm rot="5400000">
                  <a:off x="6837325" y="2472019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>
                  <a:off x="6250635" y="2454290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グループ化 156"/>
              <p:cNvGrpSpPr/>
              <p:nvPr/>
            </p:nvGrpSpPr>
            <p:grpSpPr>
              <a:xfrm>
                <a:off x="4132605" y="4805324"/>
                <a:ext cx="727236" cy="339885"/>
                <a:chOff x="6250635" y="2302106"/>
                <a:chExt cx="727236" cy="314184"/>
              </a:xfrm>
            </p:grpSpPr>
            <p:cxnSp>
              <p:nvCxnSpPr>
                <p:cNvPr id="158" name="直線コネクタ 157"/>
                <p:cNvCxnSpPr/>
                <p:nvPr/>
              </p:nvCxnSpPr>
              <p:spPr>
                <a:xfrm>
                  <a:off x="6357596" y="2308779"/>
                  <a:ext cx="5167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>
                <a:xfrm rot="5400000">
                  <a:off x="6229750" y="2323852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コネクタ 159"/>
                <p:cNvCxnSpPr/>
                <p:nvPr/>
              </p:nvCxnSpPr>
              <p:spPr>
                <a:xfrm>
                  <a:off x="6858210" y="2302106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/>
                <p:cNvCxnSpPr/>
                <p:nvPr/>
              </p:nvCxnSpPr>
              <p:spPr>
                <a:xfrm>
                  <a:off x="6357596" y="2608337"/>
                  <a:ext cx="5167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/>
                <p:cNvCxnSpPr/>
                <p:nvPr/>
              </p:nvCxnSpPr>
              <p:spPr>
                <a:xfrm rot="5400000">
                  <a:off x="6837325" y="2472019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/>
                <p:cNvCxnSpPr/>
                <p:nvPr/>
              </p:nvCxnSpPr>
              <p:spPr>
                <a:xfrm>
                  <a:off x="6250635" y="2454290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グループ化 163"/>
              <p:cNvGrpSpPr/>
              <p:nvPr/>
            </p:nvGrpSpPr>
            <p:grpSpPr>
              <a:xfrm>
                <a:off x="3391810" y="4805324"/>
                <a:ext cx="727236" cy="339885"/>
                <a:chOff x="6250635" y="2302106"/>
                <a:chExt cx="727236" cy="314184"/>
              </a:xfrm>
            </p:grpSpPr>
            <p:cxnSp>
              <p:nvCxnSpPr>
                <p:cNvPr id="165" name="直線コネクタ 164"/>
                <p:cNvCxnSpPr/>
                <p:nvPr/>
              </p:nvCxnSpPr>
              <p:spPr>
                <a:xfrm>
                  <a:off x="6357596" y="2308779"/>
                  <a:ext cx="5167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/>
                <p:cNvCxnSpPr/>
                <p:nvPr/>
              </p:nvCxnSpPr>
              <p:spPr>
                <a:xfrm rot="5400000">
                  <a:off x="6229750" y="2323852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線コネクタ 166"/>
                <p:cNvCxnSpPr/>
                <p:nvPr/>
              </p:nvCxnSpPr>
              <p:spPr>
                <a:xfrm>
                  <a:off x="6858210" y="2302106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線コネクタ 167"/>
                <p:cNvCxnSpPr/>
                <p:nvPr/>
              </p:nvCxnSpPr>
              <p:spPr>
                <a:xfrm>
                  <a:off x="6357596" y="2608337"/>
                  <a:ext cx="5167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線コネクタ 168"/>
                <p:cNvCxnSpPr/>
                <p:nvPr/>
              </p:nvCxnSpPr>
              <p:spPr>
                <a:xfrm rot="5400000">
                  <a:off x="6837325" y="2472019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コネクタ 169"/>
                <p:cNvCxnSpPr/>
                <p:nvPr/>
              </p:nvCxnSpPr>
              <p:spPr>
                <a:xfrm>
                  <a:off x="6250635" y="2454290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グループ化 170"/>
              <p:cNvGrpSpPr/>
              <p:nvPr/>
            </p:nvGrpSpPr>
            <p:grpSpPr>
              <a:xfrm>
                <a:off x="2990697" y="4805325"/>
                <a:ext cx="387554" cy="335854"/>
                <a:chOff x="1799066" y="2382533"/>
                <a:chExt cx="387554" cy="310458"/>
              </a:xfrm>
            </p:grpSpPr>
            <p:cxnSp>
              <p:nvCxnSpPr>
                <p:cNvPr id="172" name="直線コネクタ 171"/>
                <p:cNvCxnSpPr/>
                <p:nvPr/>
              </p:nvCxnSpPr>
              <p:spPr>
                <a:xfrm>
                  <a:off x="1799066" y="2389206"/>
                  <a:ext cx="283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線コネクタ 172"/>
                <p:cNvCxnSpPr/>
                <p:nvPr/>
              </p:nvCxnSpPr>
              <p:spPr>
                <a:xfrm>
                  <a:off x="2066959" y="2382533"/>
                  <a:ext cx="119661" cy="162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線コネクタ 173"/>
                <p:cNvCxnSpPr/>
                <p:nvPr/>
              </p:nvCxnSpPr>
              <p:spPr>
                <a:xfrm>
                  <a:off x="1799066" y="2688764"/>
                  <a:ext cx="283987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線コネクタ 174"/>
                <p:cNvCxnSpPr/>
                <p:nvPr/>
              </p:nvCxnSpPr>
              <p:spPr>
                <a:xfrm rot="5400000">
                  <a:off x="2046074" y="2552446"/>
                  <a:ext cx="162291" cy="118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正方形/長方形 176"/>
                  <p:cNvSpPr/>
                  <p:nvPr/>
                </p:nvSpPr>
                <p:spPr>
                  <a:xfrm>
                    <a:off x="2342051" y="4786699"/>
                    <a:ext cx="63613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ja-JP" sz="2000" b="1" i="1">
                                  <a:latin typeface="Cambria Math"/>
                                </a:rPr>
                                <m:t>𝒊𝒏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2000" dirty="0"/>
                  </a:p>
                </p:txBody>
              </p:sp>
            </mc:Choice>
            <mc:Fallback xmlns="">
              <p:sp>
                <p:nvSpPr>
                  <p:cNvPr id="177" name="正方形/長方形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2051" y="4786699"/>
                    <a:ext cx="636136" cy="400110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5" name="テキスト ボックス 184"/>
              <p:cNvSpPr txBox="1"/>
              <p:nvPr/>
            </p:nvSpPr>
            <p:spPr>
              <a:xfrm>
                <a:off x="5858868" y="2780928"/>
                <a:ext cx="1449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Nonlinear</a:t>
                </a:r>
                <a:endParaRPr kumimoji="1" lang="ja-JP" altLang="en-US" sz="2400" b="1" dirty="0"/>
              </a:p>
            </p:txBody>
          </p:sp>
        </p:grpSp>
        <p:sp>
          <p:nvSpPr>
            <p:cNvPr id="195" name="テキスト ボックス 194"/>
            <p:cNvSpPr txBox="1"/>
            <p:nvPr/>
          </p:nvSpPr>
          <p:spPr>
            <a:xfrm>
              <a:off x="1393909" y="1363132"/>
              <a:ext cx="292317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rgbClr val="FF0000"/>
                  </a:solidFill>
                </a:rPr>
                <a:t>DSP Program Change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下矢印 90"/>
            <p:cNvSpPr/>
            <p:nvPr/>
          </p:nvSpPr>
          <p:spPr>
            <a:xfrm>
              <a:off x="2771800" y="1778189"/>
              <a:ext cx="162018" cy="146172"/>
            </a:xfrm>
            <a:prstGeom prst="down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角丸四角形 91"/>
            <p:cNvSpPr/>
            <p:nvPr/>
          </p:nvSpPr>
          <p:spPr>
            <a:xfrm>
              <a:off x="1308100" y="1079107"/>
              <a:ext cx="6436465" cy="302433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4003689" y="764704"/>
              <a:ext cx="104528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/>
                <a:t>AWG</a:t>
              </a:r>
              <a:endParaRPr kumimoji="1" lang="ja-JP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056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80120"/>
            <a:ext cx="7992888" cy="5589240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Research 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en-US" altLang="ja-JP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Low IMD3 two-tone </a:t>
            </a:r>
            <a:r>
              <a:rPr lang="en-US" altLang="ja-JP" sz="36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ignal </a:t>
            </a:r>
            <a:r>
              <a:rPr lang="en-US" altLang="ja-JP" sz="36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eneration</a:t>
            </a:r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b="1" i="1" u="sng" dirty="0" smtClean="0"/>
              <a:t>Experimental results</a:t>
            </a:r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Applied to ADC testing</a:t>
            </a:r>
            <a:r>
              <a:rPr lang="ja-JP" altLang="en-US" sz="3600" dirty="0" smtClean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Under review</a:t>
            </a:r>
            <a:r>
              <a:rPr lang="ja-JP" altLang="en-US" sz="3600" dirty="0" smtClean="0">
                <a:solidFill>
                  <a:schemeClr val="bg1">
                    <a:lumMod val="50000"/>
                  </a:schemeClr>
                </a:solidFill>
              </a:rPr>
              <a:t>）</a:t>
            </a:r>
            <a:endParaRPr lang="en-US" altLang="ja-JP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altLang="ja-JP" sz="3600" dirty="0" smtClean="0"/>
          </a:p>
          <a:p>
            <a:endParaRPr lang="en-US" altLang="ja-JP" sz="3600" dirty="0" smtClean="0"/>
          </a:p>
          <a:p>
            <a:endParaRPr kumimoji="1" lang="ja-JP" alt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73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Conditions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81285" y="703710"/>
            <a:ext cx="334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Spectrum analyzer</a:t>
            </a:r>
            <a:endParaRPr kumimoji="1" lang="ja-JP" altLang="en-US" sz="2800" b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439375" y="703710"/>
            <a:ext cx="2691440" cy="2189296"/>
            <a:chOff x="1182270" y="681682"/>
            <a:chExt cx="2691440" cy="2189296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1663894" y="681682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AWG</a:t>
              </a:r>
              <a:endParaRPr kumimoji="1" lang="ja-JP" altLang="en-US" sz="2800" b="1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511911" y="2470868"/>
              <a:ext cx="18606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b="1" dirty="0" smtClean="0"/>
                <a:t> </a:t>
              </a:r>
              <a:r>
                <a:rPr lang="en-US" altLang="ja-JP" sz="2000" b="1" dirty="0" smtClean="0"/>
                <a:t>Agilent</a:t>
              </a:r>
              <a:r>
                <a:rPr lang="ja-JP" altLang="en-US" sz="2000" b="1" dirty="0"/>
                <a:t> </a:t>
              </a:r>
              <a:r>
                <a:rPr lang="en-US" altLang="ja-JP" sz="2000" b="1" dirty="0" smtClean="0"/>
                <a:t>33220A</a:t>
              </a:r>
              <a:endParaRPr lang="ja-JP" altLang="en-US" sz="2000" b="1" dirty="0"/>
            </a:p>
          </p:txBody>
        </p:sp>
        <p:pic>
          <p:nvPicPr>
            <p:cNvPr id="10" name="Picture 2" descr="C:\Documents and Settings\kazuyuki.wakabayashi\デスクトップ\image01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270" y="1176121"/>
              <a:ext cx="2691440" cy="131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5375390" y="1173463"/>
            <a:ext cx="2683052" cy="1728035"/>
            <a:chOff x="4985837" y="1151435"/>
            <a:chExt cx="2683052" cy="172803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5837" y="1151435"/>
              <a:ext cx="268305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正方形/長方形 12"/>
            <p:cNvSpPr/>
            <p:nvPr/>
          </p:nvSpPr>
          <p:spPr>
            <a:xfrm>
              <a:off x="5312183" y="2510138"/>
              <a:ext cx="2030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/>
                <a:t>ADVANTEST</a:t>
              </a:r>
              <a:r>
                <a:rPr lang="ja-JP" altLang="en-US" b="1" dirty="0"/>
                <a:t>  </a:t>
              </a:r>
              <a:r>
                <a:rPr lang="en-US" altLang="ja-JP" b="1" dirty="0" smtClean="0"/>
                <a:t>R3267</a:t>
              </a:r>
              <a:endParaRPr lang="ja-JP" altLang="en-US" b="1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180274" y="1340768"/>
            <a:ext cx="1160161" cy="546448"/>
            <a:chOff x="3953424" y="1289063"/>
            <a:chExt cx="893548" cy="546448"/>
          </a:xfrm>
        </p:grpSpPr>
        <p:cxnSp>
          <p:nvCxnSpPr>
            <p:cNvPr id="15" name="直線矢印コネクタ 14"/>
            <p:cNvCxnSpPr/>
            <p:nvPr/>
          </p:nvCxnSpPr>
          <p:spPr>
            <a:xfrm>
              <a:off x="3953424" y="1835511"/>
              <a:ext cx="893548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3973264" y="1289063"/>
              <a:ext cx="742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Signal</a:t>
              </a:r>
              <a:endParaRPr kumimoji="1" lang="ja-JP" altLang="en-US" sz="2400" b="1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800089" y="2925002"/>
            <a:ext cx="3956249" cy="1117400"/>
            <a:chOff x="471735" y="2937644"/>
            <a:chExt cx="3956249" cy="1117400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495330" y="2937644"/>
              <a:ext cx="0" cy="11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85498" y="4053644"/>
              <a:ext cx="394248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485498" y="2947390"/>
              <a:ext cx="394248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4418152" y="2937644"/>
              <a:ext cx="0" cy="11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485498" y="3320532"/>
              <a:ext cx="394248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85498" y="3680572"/>
              <a:ext cx="394248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025442" y="2937644"/>
              <a:ext cx="0" cy="11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483534" y="2937644"/>
              <a:ext cx="25537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/>
                <a:t>Frequency characteristic </a:t>
              </a:r>
              <a:endParaRPr lang="ja-JP" altLang="en-US" b="1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050842" y="2948790"/>
              <a:ext cx="1329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altLang="ja-JP" b="1" dirty="0"/>
                <a:t>1μ</a:t>
              </a:r>
              <a:r>
                <a:rPr lang="en-US" altLang="ja-JP" b="1" dirty="0"/>
                <a:t>Hz~6MHz</a:t>
              </a:r>
              <a:endParaRPr lang="ja-JP" altLang="en-US" b="1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29407" y="3306976"/>
              <a:ext cx="22619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/>
                <a:t>Amplitude Resolution</a:t>
              </a:r>
              <a:endParaRPr lang="ja-JP" altLang="en-US" b="1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304117" y="3305406"/>
              <a:ext cx="822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/>
                <a:t>14bits </a:t>
              </a:r>
              <a:endParaRPr lang="ja-JP" altLang="en-US" b="1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3201428" y="3685712"/>
              <a:ext cx="1028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50MSa/s</a:t>
              </a:r>
              <a:endParaRPr lang="ja-JP" altLang="en-US" b="1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71735" y="3667762"/>
              <a:ext cx="2577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/>
                <a:t>Maximum Sampling Rate</a:t>
              </a:r>
              <a:endParaRPr lang="ja-JP" altLang="en-US" b="1" dirty="0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5260394" y="2924944"/>
            <a:ext cx="3200038" cy="747540"/>
            <a:chOff x="4932040" y="2937586"/>
            <a:chExt cx="3200038" cy="747540"/>
          </a:xfrm>
        </p:grpSpPr>
        <p:cxnSp>
          <p:nvCxnSpPr>
            <p:cNvPr id="32" name="直線コネクタ 31"/>
            <p:cNvCxnSpPr/>
            <p:nvPr/>
          </p:nvCxnSpPr>
          <p:spPr>
            <a:xfrm>
              <a:off x="4932041" y="2942198"/>
              <a:ext cx="0" cy="7429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8132078" y="2942198"/>
              <a:ext cx="0" cy="7429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6619910" y="2937586"/>
              <a:ext cx="0" cy="7429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4934942" y="3680514"/>
              <a:ext cx="319713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4932041" y="2941732"/>
              <a:ext cx="31870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4932040" y="3330686"/>
              <a:ext cx="32000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/>
          </p:nvSpPr>
          <p:spPr>
            <a:xfrm>
              <a:off x="4955503" y="2949796"/>
              <a:ext cx="1712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/>
                <a:t>Frequency band</a:t>
              </a:r>
              <a:endParaRPr lang="ja-JP" altLang="en-US" b="1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464906" y="3306428"/>
              <a:ext cx="650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RBW</a:t>
              </a:r>
              <a:endParaRPr lang="ja-JP" altLang="en-US" b="1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733815" y="2961354"/>
              <a:ext cx="1385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100Hz~8GHz</a:t>
              </a:r>
              <a:endParaRPr lang="ja-JP" altLang="en-US" b="1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695467" y="3293728"/>
              <a:ext cx="1436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10Hz~30MHz</a:t>
              </a:r>
              <a:endParaRPr lang="ja-JP" altLang="en-US" b="1" dirty="0"/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5145486" y="367167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/>
              <a:t>※ RBW : Resolution Band </a:t>
            </a:r>
            <a:r>
              <a:rPr lang="en-US" altLang="ja-JP" b="1" dirty="0"/>
              <a:t>W</a:t>
            </a:r>
            <a:r>
              <a:rPr lang="en-US" altLang="ja-JP" b="1" dirty="0" smtClean="0"/>
              <a:t>idth</a:t>
            </a:r>
            <a:endParaRPr lang="ja-JP" altLang="en-US" b="1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2148916" y="4372949"/>
            <a:ext cx="4846169" cy="2088232"/>
            <a:chOff x="2111028" y="4509120"/>
            <a:chExt cx="4846169" cy="2088232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3112633" y="4509120"/>
              <a:ext cx="2690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Test Signal</a:t>
              </a:r>
              <a:endParaRPr kumimoji="1" lang="ja-JP" altLang="en-US" sz="2400" b="1" dirty="0"/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2111028" y="4962220"/>
              <a:ext cx="4846169" cy="1635132"/>
              <a:chOff x="2111028" y="4818204"/>
              <a:chExt cx="4846169" cy="1635132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>
                <a:off x="2123728" y="4829206"/>
                <a:ext cx="48036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2123728" y="5235239"/>
                <a:ext cx="48036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2123728" y="5641272"/>
                <a:ext cx="48036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2123728" y="6047305"/>
                <a:ext cx="48036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2111028" y="6453336"/>
                <a:ext cx="481631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2123728" y="4830412"/>
                <a:ext cx="0" cy="16229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4400813" y="4843112"/>
                <a:ext cx="0" cy="15975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6935564" y="4818204"/>
                <a:ext cx="0" cy="16351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正方形/長方形 53"/>
              <p:cNvSpPr/>
              <p:nvPr/>
            </p:nvSpPr>
            <p:spPr>
              <a:xfrm>
                <a:off x="2316659" y="4829206"/>
                <a:ext cx="18909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ja-JP" sz="2000" b="1" dirty="0" smtClean="0"/>
                  <a:t>Two-tone Signal</a:t>
                </a:r>
                <a:endParaRPr lang="ja-JP" altLang="en-US" sz="2000" b="1" dirty="0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2438808" y="5232979"/>
                <a:ext cx="16466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ja-JP" sz="2000" b="1" dirty="0" smtClean="0"/>
                  <a:t>Sampling rate</a:t>
                </a:r>
                <a:endParaRPr lang="ja-JP" altLang="en-US" sz="2000" b="1" dirty="0"/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2454646" y="5636752"/>
                <a:ext cx="16149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Input Voltage</a:t>
                </a:r>
                <a:endParaRPr lang="en-US" altLang="ja-JP" sz="2000" b="1" dirty="0"/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2843308" y="6040526"/>
                <a:ext cx="837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Offset</a:t>
                </a:r>
                <a:endParaRPr lang="ja-JP" altLang="en-US" sz="2000" b="1" dirty="0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4738580" y="4831718"/>
                <a:ext cx="1920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200kHz , 220kHz</a:t>
                </a:r>
                <a:endParaRPr lang="ja-JP" altLang="en-US" sz="2000" b="1" dirty="0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5124451" y="5238887"/>
                <a:ext cx="11235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 b="1" dirty="0"/>
                  <a:t>10MSa/s</a:t>
                </a:r>
                <a:endParaRPr lang="ja-JP" altLang="en-US" sz="2000" b="1" dirty="0"/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4415283" y="5646056"/>
                <a:ext cx="25419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0.8~2.0V</a:t>
                </a:r>
                <a:r>
                  <a:rPr lang="en-US" altLang="ja-JP" sz="1600" b="1" dirty="0" smtClean="0"/>
                  <a:t>pp</a:t>
                </a:r>
                <a:r>
                  <a:rPr lang="en-US" altLang="ja-JP" sz="2000" b="1" dirty="0" smtClean="0"/>
                  <a:t>  </a:t>
                </a:r>
                <a:r>
                  <a:rPr lang="en-US" altLang="ja-JP" sz="2000" b="1" dirty="0"/>
                  <a:t>(</a:t>
                </a:r>
                <a:r>
                  <a:rPr lang="en-US" altLang="ja-JP" sz="2000" b="1" dirty="0" smtClean="0"/>
                  <a:t>0.2Vstep</a:t>
                </a:r>
                <a:r>
                  <a:rPr lang="en-US" altLang="ja-JP" sz="2000" b="1" dirty="0"/>
                  <a:t>)</a:t>
                </a:r>
                <a:endParaRPr lang="ja-JP" altLang="en-US" sz="2000" b="1" dirty="0"/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>
                <a:off x="5541685" y="6053226"/>
                <a:ext cx="3145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 b="1" dirty="0"/>
                  <a:t>0</a:t>
                </a:r>
                <a:endParaRPr lang="ja-JP" altLang="en-US" sz="20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367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1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80120"/>
            <a:ext cx="7992888" cy="5589240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Research 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en-US" altLang="ja-JP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Low IMD3 two-tone </a:t>
            </a:r>
            <a:r>
              <a:rPr lang="en-US" altLang="ja-JP" sz="36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ignal </a:t>
            </a:r>
            <a:r>
              <a:rPr lang="en-US" altLang="ja-JP" sz="36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eneration</a:t>
            </a: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Experimental results</a:t>
            </a:r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b="1" i="1" u="sng" dirty="0" smtClean="0"/>
              <a:t>Applied to ADC testing</a:t>
            </a:r>
            <a:r>
              <a:rPr lang="ja-JP" altLang="en-US" sz="3600" b="1" i="1" u="sng" dirty="0" smtClean="0"/>
              <a:t>（</a:t>
            </a:r>
            <a:r>
              <a:rPr lang="en-US" altLang="ja-JP" sz="3600" b="1" i="1" u="sng" dirty="0" smtClean="0"/>
              <a:t>Under review</a:t>
            </a:r>
            <a:r>
              <a:rPr lang="ja-JP" altLang="en-US" sz="3600" b="1" i="1" u="sng" dirty="0" smtClean="0"/>
              <a:t>）</a:t>
            </a:r>
            <a:endParaRPr lang="en-US" altLang="ja-JP" sz="3600" b="1" i="1" u="sng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altLang="ja-JP" sz="3600" dirty="0" smtClean="0"/>
          </a:p>
          <a:p>
            <a:endParaRPr lang="en-US" altLang="ja-JP" sz="3600" dirty="0" smtClean="0"/>
          </a:p>
          <a:p>
            <a:endParaRPr kumimoji="1" lang="ja-JP" alt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73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ADC Test System using Proposed Signal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V="1">
            <a:off x="927619" y="1873267"/>
            <a:ext cx="7964861" cy="1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1055804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</a:t>
            </a:r>
            <a:r>
              <a:rPr lang="en-US" altLang="ja-JP" sz="2000" b="1" dirty="0" smtClean="0"/>
              <a:t>in</a:t>
            </a:r>
            <a:endParaRPr kumimoji="1" lang="ja-JP" altLang="en-US" sz="2000" b="1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367567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A</a:t>
            </a:r>
            <a:r>
              <a:rPr lang="en-US" altLang="ja-JP" sz="2000" b="1" dirty="0" smtClean="0"/>
              <a:t>out</a:t>
            </a:r>
            <a:endParaRPr kumimoji="1" lang="ja-JP" altLang="en-US" sz="2000" b="1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537880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A</a:t>
            </a:r>
            <a:r>
              <a:rPr lang="en-US" altLang="ja-JP" sz="2000" b="1" dirty="0" smtClean="0"/>
              <a:t>in</a:t>
            </a:r>
            <a:endParaRPr kumimoji="1" lang="ja-JP" altLang="en-US" sz="2000" b="1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823697" y="1367230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</a:t>
            </a:r>
            <a:r>
              <a:rPr lang="en-US" altLang="ja-JP" sz="2000" b="1" dirty="0" smtClean="0"/>
              <a:t>out</a:t>
            </a:r>
            <a:endParaRPr kumimoji="1" lang="ja-JP" altLang="en-US" sz="2000" b="1" dirty="0"/>
          </a:p>
        </p:txBody>
      </p:sp>
      <p:sp>
        <p:nvSpPr>
          <p:cNvPr id="74" name="正方形/長方形 73"/>
          <p:cNvSpPr/>
          <p:nvPr/>
        </p:nvSpPr>
        <p:spPr>
          <a:xfrm>
            <a:off x="308552" y="1457812"/>
            <a:ext cx="747252" cy="833986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5" name="グループ化 74"/>
          <p:cNvGrpSpPr/>
          <p:nvPr/>
        </p:nvGrpSpPr>
        <p:grpSpPr>
          <a:xfrm>
            <a:off x="179514" y="624880"/>
            <a:ext cx="3175353" cy="1854409"/>
            <a:chOff x="179514" y="1087428"/>
            <a:chExt cx="3175353" cy="1854409"/>
          </a:xfrm>
        </p:grpSpPr>
        <p:sp>
          <p:nvSpPr>
            <p:cNvPr id="76" name="角丸四角形 75"/>
            <p:cNvSpPr/>
            <p:nvPr/>
          </p:nvSpPr>
          <p:spPr>
            <a:xfrm>
              <a:off x="179514" y="1316177"/>
              <a:ext cx="3175353" cy="162566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352557" y="1087428"/>
              <a:ext cx="8292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AWG</a:t>
              </a:r>
              <a:endParaRPr kumimoji="1" lang="ja-JP" altLang="en-US" sz="2400" b="1" dirty="0"/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1890359" y="1554865"/>
            <a:ext cx="1380818" cy="635304"/>
            <a:chOff x="1811866" y="1496465"/>
            <a:chExt cx="1380818" cy="635304"/>
          </a:xfrm>
        </p:grpSpPr>
        <p:sp>
          <p:nvSpPr>
            <p:cNvPr id="79" name="正方形/長方形 78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DAC</a:t>
              </a:r>
            </a:p>
          </p:txBody>
        </p:sp>
      </p:grpSp>
      <p:sp>
        <p:nvSpPr>
          <p:cNvPr id="81" name="正方形/長方形 80"/>
          <p:cNvSpPr/>
          <p:nvPr/>
        </p:nvSpPr>
        <p:spPr>
          <a:xfrm>
            <a:off x="289354" y="1621480"/>
            <a:ext cx="77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 smtClean="0"/>
              <a:t>DSP</a:t>
            </a:r>
            <a:endParaRPr lang="en-US" altLang="ja-JP" sz="2800" b="1" dirty="0"/>
          </a:p>
        </p:txBody>
      </p:sp>
      <p:grpSp>
        <p:nvGrpSpPr>
          <p:cNvPr id="82" name="グループ化 81"/>
          <p:cNvGrpSpPr/>
          <p:nvPr/>
        </p:nvGrpSpPr>
        <p:grpSpPr>
          <a:xfrm rot="900000">
            <a:off x="3671912" y="1860224"/>
            <a:ext cx="108000" cy="545182"/>
            <a:chOff x="4516944" y="1453466"/>
            <a:chExt cx="108000" cy="545182"/>
          </a:xfrm>
        </p:grpSpPr>
        <p:sp>
          <p:nvSpPr>
            <p:cNvPr id="83" name="正方形/長方形 82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二等辺三角形 83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/>
        </p:nvGrpSpPr>
        <p:grpSpPr>
          <a:xfrm rot="900000">
            <a:off x="5842030" y="1860224"/>
            <a:ext cx="108000" cy="545182"/>
            <a:chOff x="4516944" y="1453466"/>
            <a:chExt cx="108000" cy="545182"/>
          </a:xfrm>
        </p:grpSpPr>
        <p:sp>
          <p:nvSpPr>
            <p:cNvPr id="86" name="正方形/長方形 85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二等辺三角形 86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グループ化 87"/>
          <p:cNvGrpSpPr/>
          <p:nvPr/>
        </p:nvGrpSpPr>
        <p:grpSpPr>
          <a:xfrm rot="900000">
            <a:off x="8120157" y="1860224"/>
            <a:ext cx="108000" cy="545182"/>
            <a:chOff x="4516944" y="1453466"/>
            <a:chExt cx="108000" cy="545182"/>
          </a:xfrm>
        </p:grpSpPr>
        <p:sp>
          <p:nvSpPr>
            <p:cNvPr id="89" name="正方形/長方形 88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二等辺三角形 89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6361173" y="1560098"/>
            <a:ext cx="1380818" cy="635304"/>
            <a:chOff x="1811866" y="1496465"/>
            <a:chExt cx="1380818" cy="635304"/>
          </a:xfrm>
        </p:grpSpPr>
        <p:sp>
          <p:nvSpPr>
            <p:cNvPr id="92" name="正方形/長方形 91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ADC</a:t>
              </a:r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2011273" y="952308"/>
            <a:ext cx="1150443" cy="607790"/>
            <a:chOff x="2011273" y="918224"/>
            <a:chExt cx="1150443" cy="607790"/>
          </a:xfrm>
        </p:grpSpPr>
        <p:sp>
          <p:nvSpPr>
            <p:cNvPr id="95" name="テキスト ボックス 94"/>
            <p:cNvSpPr txBox="1"/>
            <p:nvPr/>
          </p:nvSpPr>
          <p:spPr>
            <a:xfrm>
              <a:off x="2021276" y="1156682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/>
                <a:t>Nonlinear</a:t>
              </a:r>
              <a:endParaRPr kumimoji="1" lang="ja-JP" altLang="en-US" sz="2400" b="1" dirty="0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2011273" y="918224"/>
              <a:ext cx="1150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3rd-order </a:t>
              </a:r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6463660" y="952308"/>
            <a:ext cx="1150443" cy="607790"/>
            <a:chOff x="2011273" y="918224"/>
            <a:chExt cx="1150443" cy="607790"/>
          </a:xfrm>
        </p:grpSpPr>
        <p:sp>
          <p:nvSpPr>
            <p:cNvPr id="98" name="テキスト ボックス 97"/>
            <p:cNvSpPr txBox="1"/>
            <p:nvPr/>
          </p:nvSpPr>
          <p:spPr>
            <a:xfrm>
              <a:off x="2021276" y="1156682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/>
                <a:t>Nonlinear</a:t>
              </a:r>
              <a:endParaRPr kumimoji="1" lang="ja-JP" altLang="en-US" sz="2400" b="1" dirty="0"/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2011273" y="918224"/>
              <a:ext cx="1150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3rd-order </a:t>
              </a:r>
            </a:p>
          </p:txBody>
        </p:sp>
      </p:grpSp>
      <p:sp>
        <p:nvSpPr>
          <p:cNvPr id="103" name="フリーフォーム 102"/>
          <p:cNvSpPr/>
          <p:nvPr/>
        </p:nvSpPr>
        <p:spPr>
          <a:xfrm>
            <a:off x="2032000" y="2311400"/>
            <a:ext cx="1638300" cy="660400"/>
          </a:xfrm>
          <a:custGeom>
            <a:avLst/>
            <a:gdLst>
              <a:gd name="connsiteX0" fmla="*/ 1638300 w 1638300"/>
              <a:gd name="connsiteY0" fmla="*/ 0 h 660400"/>
              <a:gd name="connsiteX1" fmla="*/ 1409700 w 1638300"/>
              <a:gd name="connsiteY1" fmla="*/ 317500 h 660400"/>
              <a:gd name="connsiteX2" fmla="*/ 622300 w 1638300"/>
              <a:gd name="connsiteY2" fmla="*/ 304800 h 660400"/>
              <a:gd name="connsiteX3" fmla="*/ 0 w 16383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660400">
                <a:moveTo>
                  <a:pt x="1638300" y="0"/>
                </a:moveTo>
                <a:cubicBezTo>
                  <a:pt x="1608666" y="133350"/>
                  <a:pt x="1579033" y="266700"/>
                  <a:pt x="1409700" y="317500"/>
                </a:cubicBezTo>
                <a:cubicBezTo>
                  <a:pt x="1240367" y="368300"/>
                  <a:pt x="857250" y="247650"/>
                  <a:pt x="622300" y="304800"/>
                </a:cubicBezTo>
                <a:cubicBezTo>
                  <a:pt x="387350" y="361950"/>
                  <a:pt x="193675" y="511175"/>
                  <a:pt x="0" y="6604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/>
          <p:cNvSpPr/>
          <p:nvPr/>
        </p:nvSpPr>
        <p:spPr>
          <a:xfrm>
            <a:off x="4749800" y="2362200"/>
            <a:ext cx="1079500" cy="635000"/>
          </a:xfrm>
          <a:custGeom>
            <a:avLst/>
            <a:gdLst>
              <a:gd name="connsiteX0" fmla="*/ 1079500 w 1079500"/>
              <a:gd name="connsiteY0" fmla="*/ 0 h 635000"/>
              <a:gd name="connsiteX1" fmla="*/ 914400 w 1079500"/>
              <a:gd name="connsiteY1" fmla="*/ 304800 h 635000"/>
              <a:gd name="connsiteX2" fmla="*/ 381000 w 1079500"/>
              <a:gd name="connsiteY2" fmla="*/ 304800 h 635000"/>
              <a:gd name="connsiteX3" fmla="*/ 0 w 1079500"/>
              <a:gd name="connsiteY3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635000">
                <a:moveTo>
                  <a:pt x="1079500" y="0"/>
                </a:moveTo>
                <a:cubicBezTo>
                  <a:pt x="1055158" y="127000"/>
                  <a:pt x="1030817" y="254000"/>
                  <a:pt x="914400" y="304800"/>
                </a:cubicBezTo>
                <a:cubicBezTo>
                  <a:pt x="797983" y="355600"/>
                  <a:pt x="533400" y="249767"/>
                  <a:pt x="381000" y="304800"/>
                </a:cubicBezTo>
                <a:cubicBezTo>
                  <a:pt x="228600" y="359833"/>
                  <a:pt x="114300" y="497416"/>
                  <a:pt x="0" y="6350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/>
          <p:cNvSpPr/>
          <p:nvPr/>
        </p:nvSpPr>
        <p:spPr>
          <a:xfrm>
            <a:off x="7289800" y="2349500"/>
            <a:ext cx="825500" cy="635000"/>
          </a:xfrm>
          <a:custGeom>
            <a:avLst/>
            <a:gdLst>
              <a:gd name="connsiteX0" fmla="*/ 825500 w 825500"/>
              <a:gd name="connsiteY0" fmla="*/ 0 h 635000"/>
              <a:gd name="connsiteX1" fmla="*/ 673100 w 825500"/>
              <a:gd name="connsiteY1" fmla="*/ 330200 h 635000"/>
              <a:gd name="connsiteX2" fmla="*/ 152400 w 825500"/>
              <a:gd name="connsiteY2" fmla="*/ 342900 h 635000"/>
              <a:gd name="connsiteX3" fmla="*/ 0 w 825500"/>
              <a:gd name="connsiteY3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0" h="635000">
                <a:moveTo>
                  <a:pt x="825500" y="0"/>
                </a:moveTo>
                <a:cubicBezTo>
                  <a:pt x="805391" y="136525"/>
                  <a:pt x="785283" y="273050"/>
                  <a:pt x="673100" y="330200"/>
                </a:cubicBezTo>
                <a:cubicBezTo>
                  <a:pt x="560917" y="387350"/>
                  <a:pt x="264583" y="292100"/>
                  <a:pt x="152400" y="342900"/>
                </a:cubicBezTo>
                <a:cubicBezTo>
                  <a:pt x="40217" y="393700"/>
                  <a:pt x="20108" y="514350"/>
                  <a:pt x="0" y="6350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2665378"/>
            <a:ext cx="1047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7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ADC Test System using Proposed Signal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927619" y="1873267"/>
            <a:ext cx="7964861" cy="1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055804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</a:t>
            </a:r>
            <a:r>
              <a:rPr lang="en-US" altLang="ja-JP" sz="2000" b="1" dirty="0" smtClean="0"/>
              <a:t>in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67567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A</a:t>
            </a:r>
            <a:r>
              <a:rPr lang="en-US" altLang="ja-JP" sz="2000" b="1" dirty="0" smtClean="0"/>
              <a:t>out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37880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A</a:t>
            </a:r>
            <a:r>
              <a:rPr lang="en-US" altLang="ja-JP" sz="2000" b="1" dirty="0" smtClean="0"/>
              <a:t>in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23697" y="1367230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</a:t>
            </a:r>
            <a:r>
              <a:rPr lang="en-US" altLang="ja-JP" sz="2000" b="1" dirty="0" smtClean="0"/>
              <a:t>out</a:t>
            </a:r>
            <a:endParaRPr kumimoji="1" lang="ja-JP" altLang="en-US" sz="20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308552" y="1457812"/>
            <a:ext cx="747252" cy="833986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79514" y="624880"/>
            <a:ext cx="3175353" cy="1854409"/>
            <a:chOff x="179514" y="1087428"/>
            <a:chExt cx="3175353" cy="1854409"/>
          </a:xfrm>
        </p:grpSpPr>
        <p:sp>
          <p:nvSpPr>
            <p:cNvPr id="12" name="角丸四角形 11"/>
            <p:cNvSpPr/>
            <p:nvPr/>
          </p:nvSpPr>
          <p:spPr>
            <a:xfrm>
              <a:off x="179514" y="1316177"/>
              <a:ext cx="3175353" cy="162566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352557" y="1087428"/>
              <a:ext cx="8292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AWG</a:t>
              </a:r>
              <a:endParaRPr kumimoji="1" lang="ja-JP" altLang="en-US" sz="2400" b="1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890359" y="1554865"/>
            <a:ext cx="1380818" cy="635304"/>
            <a:chOff x="1811866" y="1496465"/>
            <a:chExt cx="1380818" cy="635304"/>
          </a:xfrm>
        </p:grpSpPr>
        <p:sp>
          <p:nvSpPr>
            <p:cNvPr id="15" name="正方形/長方形 14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DAC</a:t>
              </a: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289354" y="1621480"/>
            <a:ext cx="77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 smtClean="0"/>
              <a:t>DSP</a:t>
            </a:r>
            <a:endParaRPr lang="en-US" altLang="ja-JP" sz="2800" b="1" dirty="0"/>
          </a:p>
        </p:txBody>
      </p:sp>
      <p:grpSp>
        <p:nvGrpSpPr>
          <p:cNvPr id="18" name="グループ化 17"/>
          <p:cNvGrpSpPr/>
          <p:nvPr/>
        </p:nvGrpSpPr>
        <p:grpSpPr>
          <a:xfrm rot="900000">
            <a:off x="3671912" y="1860224"/>
            <a:ext cx="108000" cy="545182"/>
            <a:chOff x="4516944" y="1453466"/>
            <a:chExt cx="108000" cy="545182"/>
          </a:xfrm>
        </p:grpSpPr>
        <p:sp>
          <p:nvSpPr>
            <p:cNvPr id="19" name="正方形/長方形 18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 rot="900000">
            <a:off x="5842030" y="1860224"/>
            <a:ext cx="108000" cy="545182"/>
            <a:chOff x="4516944" y="1453466"/>
            <a:chExt cx="108000" cy="545182"/>
          </a:xfrm>
        </p:grpSpPr>
        <p:sp>
          <p:nvSpPr>
            <p:cNvPr id="22" name="正方形/長方形 21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22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 rot="900000">
            <a:off x="8120157" y="1860224"/>
            <a:ext cx="108000" cy="545182"/>
            <a:chOff x="4516944" y="1453466"/>
            <a:chExt cx="108000" cy="545182"/>
          </a:xfrm>
        </p:grpSpPr>
        <p:sp>
          <p:nvSpPr>
            <p:cNvPr id="25" name="正方形/長方形 24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6361173" y="1560098"/>
            <a:ext cx="1380818" cy="635304"/>
            <a:chOff x="1811866" y="1496465"/>
            <a:chExt cx="1380818" cy="635304"/>
          </a:xfrm>
        </p:grpSpPr>
        <p:sp>
          <p:nvSpPr>
            <p:cNvPr id="28" name="正方形/長方形 27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ADC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2011273" y="952308"/>
            <a:ext cx="1150443" cy="607790"/>
            <a:chOff x="2011273" y="918224"/>
            <a:chExt cx="1150443" cy="607790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2021276" y="1156682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/>
                <a:t>Nonlinear</a:t>
              </a:r>
              <a:endParaRPr kumimoji="1" lang="ja-JP" altLang="en-US" sz="2400" b="1" dirty="0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011273" y="918224"/>
              <a:ext cx="1150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3rd-order 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463660" y="952308"/>
            <a:ext cx="1150443" cy="607790"/>
            <a:chOff x="2011273" y="918224"/>
            <a:chExt cx="1150443" cy="607790"/>
          </a:xfrm>
        </p:grpSpPr>
        <p:sp>
          <p:nvSpPr>
            <p:cNvPr id="34" name="テキスト ボックス 33"/>
            <p:cNvSpPr txBox="1"/>
            <p:nvPr/>
          </p:nvSpPr>
          <p:spPr>
            <a:xfrm>
              <a:off x="2021276" y="1156682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/>
                <a:t>Nonlinear</a:t>
              </a:r>
              <a:endParaRPr kumimoji="1" lang="ja-JP" altLang="en-US" sz="2400" b="1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011273" y="918224"/>
              <a:ext cx="1150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3rd-order </a:t>
              </a:r>
            </a:p>
          </p:txBody>
        </p:sp>
      </p:grpSp>
      <p:sp>
        <p:nvSpPr>
          <p:cNvPr id="36" name="フリーフォーム 35"/>
          <p:cNvSpPr/>
          <p:nvPr/>
        </p:nvSpPr>
        <p:spPr>
          <a:xfrm>
            <a:off x="2032000" y="2311400"/>
            <a:ext cx="1638300" cy="660400"/>
          </a:xfrm>
          <a:custGeom>
            <a:avLst/>
            <a:gdLst>
              <a:gd name="connsiteX0" fmla="*/ 1638300 w 1638300"/>
              <a:gd name="connsiteY0" fmla="*/ 0 h 660400"/>
              <a:gd name="connsiteX1" fmla="*/ 1409700 w 1638300"/>
              <a:gd name="connsiteY1" fmla="*/ 317500 h 660400"/>
              <a:gd name="connsiteX2" fmla="*/ 622300 w 1638300"/>
              <a:gd name="connsiteY2" fmla="*/ 304800 h 660400"/>
              <a:gd name="connsiteX3" fmla="*/ 0 w 16383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660400">
                <a:moveTo>
                  <a:pt x="1638300" y="0"/>
                </a:moveTo>
                <a:cubicBezTo>
                  <a:pt x="1608666" y="133350"/>
                  <a:pt x="1579033" y="266700"/>
                  <a:pt x="1409700" y="317500"/>
                </a:cubicBezTo>
                <a:cubicBezTo>
                  <a:pt x="1240367" y="368300"/>
                  <a:pt x="857250" y="247650"/>
                  <a:pt x="622300" y="304800"/>
                </a:cubicBezTo>
                <a:cubicBezTo>
                  <a:pt x="387350" y="361950"/>
                  <a:pt x="193675" y="511175"/>
                  <a:pt x="0" y="6604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4749800" y="2362200"/>
            <a:ext cx="1079500" cy="635000"/>
          </a:xfrm>
          <a:custGeom>
            <a:avLst/>
            <a:gdLst>
              <a:gd name="connsiteX0" fmla="*/ 1079500 w 1079500"/>
              <a:gd name="connsiteY0" fmla="*/ 0 h 635000"/>
              <a:gd name="connsiteX1" fmla="*/ 914400 w 1079500"/>
              <a:gd name="connsiteY1" fmla="*/ 304800 h 635000"/>
              <a:gd name="connsiteX2" fmla="*/ 381000 w 1079500"/>
              <a:gd name="connsiteY2" fmla="*/ 304800 h 635000"/>
              <a:gd name="connsiteX3" fmla="*/ 0 w 1079500"/>
              <a:gd name="connsiteY3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635000">
                <a:moveTo>
                  <a:pt x="1079500" y="0"/>
                </a:moveTo>
                <a:cubicBezTo>
                  <a:pt x="1055158" y="127000"/>
                  <a:pt x="1030817" y="254000"/>
                  <a:pt x="914400" y="304800"/>
                </a:cubicBezTo>
                <a:cubicBezTo>
                  <a:pt x="797983" y="355600"/>
                  <a:pt x="533400" y="249767"/>
                  <a:pt x="381000" y="304800"/>
                </a:cubicBezTo>
                <a:cubicBezTo>
                  <a:pt x="228600" y="359833"/>
                  <a:pt x="114300" y="497416"/>
                  <a:pt x="0" y="6350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7289800" y="2349500"/>
            <a:ext cx="825500" cy="635000"/>
          </a:xfrm>
          <a:custGeom>
            <a:avLst/>
            <a:gdLst>
              <a:gd name="connsiteX0" fmla="*/ 825500 w 825500"/>
              <a:gd name="connsiteY0" fmla="*/ 0 h 635000"/>
              <a:gd name="connsiteX1" fmla="*/ 673100 w 825500"/>
              <a:gd name="connsiteY1" fmla="*/ 330200 h 635000"/>
              <a:gd name="connsiteX2" fmla="*/ 152400 w 825500"/>
              <a:gd name="connsiteY2" fmla="*/ 342900 h 635000"/>
              <a:gd name="connsiteX3" fmla="*/ 0 w 825500"/>
              <a:gd name="connsiteY3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0" h="635000">
                <a:moveTo>
                  <a:pt x="825500" y="0"/>
                </a:moveTo>
                <a:cubicBezTo>
                  <a:pt x="805391" y="136525"/>
                  <a:pt x="785283" y="273050"/>
                  <a:pt x="673100" y="330200"/>
                </a:cubicBezTo>
                <a:cubicBezTo>
                  <a:pt x="560917" y="387350"/>
                  <a:pt x="264583" y="292100"/>
                  <a:pt x="152400" y="342900"/>
                </a:cubicBezTo>
                <a:cubicBezTo>
                  <a:pt x="40217" y="393700"/>
                  <a:pt x="20108" y="514350"/>
                  <a:pt x="0" y="6350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2665940"/>
            <a:ext cx="1047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761551" y="2942772"/>
            <a:ext cx="180000" cy="12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3706159" y="2942772"/>
            <a:ext cx="180000" cy="12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645718" y="2942772"/>
            <a:ext cx="180000" cy="122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761549" y="4754172"/>
            <a:ext cx="2124000" cy="120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8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80120"/>
            <a:ext cx="7992888" cy="558924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Research </a:t>
            </a:r>
            <a:r>
              <a:rPr lang="en-US" altLang="ja-JP" sz="3600" dirty="0" smtClean="0"/>
              <a:t>motivation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dirty="0" smtClean="0"/>
              <a:t>Low IMD3 two-tone </a:t>
            </a:r>
            <a:r>
              <a:rPr lang="en-US" altLang="ja-JP" sz="3600" dirty="0"/>
              <a:t>s</a:t>
            </a:r>
            <a:r>
              <a:rPr lang="en-US" altLang="ja-JP" sz="3600" dirty="0" smtClean="0"/>
              <a:t>ignal </a:t>
            </a:r>
            <a:r>
              <a:rPr lang="en-US" altLang="ja-JP" sz="3600" dirty="0"/>
              <a:t>g</a:t>
            </a:r>
            <a:r>
              <a:rPr lang="en-US" altLang="ja-JP" sz="3600" dirty="0" smtClean="0"/>
              <a:t>eneration</a:t>
            </a:r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dirty="0" smtClean="0"/>
              <a:t>Experimental results</a:t>
            </a:r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dirty="0" smtClean="0"/>
              <a:t>Applied to ADC testing</a:t>
            </a:r>
            <a:r>
              <a:rPr lang="ja-JP" altLang="en-US" sz="3600" dirty="0" smtClean="0"/>
              <a:t>（</a:t>
            </a:r>
            <a:r>
              <a:rPr lang="en-US" altLang="ja-JP" sz="3600" dirty="0" smtClean="0"/>
              <a:t>Under review</a:t>
            </a:r>
            <a:r>
              <a:rPr lang="ja-JP" altLang="en-US" sz="3600" dirty="0" smtClean="0"/>
              <a:t>）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dirty="0" smtClean="0"/>
              <a:t>Conclusion</a:t>
            </a:r>
          </a:p>
          <a:p>
            <a:endParaRPr lang="en-US" altLang="ja-JP" sz="3600" dirty="0" smtClean="0"/>
          </a:p>
          <a:p>
            <a:endParaRPr lang="en-US" altLang="ja-JP" sz="3600" dirty="0" smtClean="0"/>
          </a:p>
          <a:p>
            <a:endParaRPr kumimoji="1" lang="ja-JP" alt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83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/>
          <p:cNvCxnSpPr/>
          <p:nvPr/>
        </p:nvCxnSpPr>
        <p:spPr>
          <a:xfrm flipV="1">
            <a:off x="927619" y="1873267"/>
            <a:ext cx="7964861" cy="1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055804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</a:t>
            </a:r>
            <a:r>
              <a:rPr lang="en-US" altLang="ja-JP" sz="2000" b="1" dirty="0" smtClean="0"/>
              <a:t>in</a:t>
            </a:r>
            <a:endParaRPr kumimoji="1" lang="ja-JP" altLang="en-US" sz="20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67567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A</a:t>
            </a:r>
            <a:r>
              <a:rPr lang="en-US" altLang="ja-JP" sz="2000" b="1" dirty="0" smtClean="0"/>
              <a:t>out</a:t>
            </a:r>
            <a:endParaRPr kumimoji="1" lang="ja-JP" altLang="en-US" sz="2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37880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A</a:t>
            </a:r>
            <a:r>
              <a:rPr lang="en-US" altLang="ja-JP" sz="2000" b="1" dirty="0" smtClean="0"/>
              <a:t>in</a:t>
            </a:r>
            <a:endParaRPr kumimoji="1" lang="ja-JP" altLang="en-US" sz="20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23697" y="1367230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</a:t>
            </a:r>
            <a:r>
              <a:rPr lang="en-US" altLang="ja-JP" sz="2000" b="1" dirty="0" smtClean="0"/>
              <a:t>out</a:t>
            </a:r>
            <a:endParaRPr kumimoji="1" lang="ja-JP" altLang="en-US" sz="200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308552" y="1457812"/>
            <a:ext cx="747252" cy="833986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79514" y="624880"/>
            <a:ext cx="3175353" cy="1854409"/>
            <a:chOff x="179514" y="1087428"/>
            <a:chExt cx="3175353" cy="1854409"/>
          </a:xfrm>
        </p:grpSpPr>
        <p:sp>
          <p:nvSpPr>
            <p:cNvPr id="23" name="角丸四角形 22"/>
            <p:cNvSpPr/>
            <p:nvPr/>
          </p:nvSpPr>
          <p:spPr>
            <a:xfrm>
              <a:off x="179514" y="1316177"/>
              <a:ext cx="3175353" cy="162566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352557" y="1087428"/>
              <a:ext cx="8292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AWG</a:t>
              </a:r>
              <a:endParaRPr kumimoji="1" lang="ja-JP" altLang="en-US" sz="2400" b="1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890359" y="1554865"/>
            <a:ext cx="1380818" cy="635304"/>
            <a:chOff x="1811866" y="1496465"/>
            <a:chExt cx="1380818" cy="635304"/>
          </a:xfrm>
        </p:grpSpPr>
        <p:sp>
          <p:nvSpPr>
            <p:cNvPr id="29" name="正方形/長方形 28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DAC</a:t>
              </a: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289354" y="1621480"/>
            <a:ext cx="77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 smtClean="0"/>
              <a:t>DSP</a:t>
            </a:r>
            <a:endParaRPr lang="en-US" altLang="ja-JP" sz="2800" b="1" dirty="0"/>
          </a:p>
        </p:txBody>
      </p:sp>
      <p:grpSp>
        <p:nvGrpSpPr>
          <p:cNvPr id="42" name="グループ化 41"/>
          <p:cNvGrpSpPr/>
          <p:nvPr/>
        </p:nvGrpSpPr>
        <p:grpSpPr>
          <a:xfrm rot="900000">
            <a:off x="3671912" y="1860224"/>
            <a:ext cx="108000" cy="545182"/>
            <a:chOff x="4516944" y="1453466"/>
            <a:chExt cx="108000" cy="545182"/>
          </a:xfrm>
        </p:grpSpPr>
        <p:sp>
          <p:nvSpPr>
            <p:cNvPr id="44" name="正方形/長方形 43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二等辺三角形 44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 rot="900000">
            <a:off x="5842030" y="1860224"/>
            <a:ext cx="108000" cy="545182"/>
            <a:chOff x="4516944" y="1453466"/>
            <a:chExt cx="108000" cy="545182"/>
          </a:xfrm>
        </p:grpSpPr>
        <p:sp>
          <p:nvSpPr>
            <p:cNvPr id="49" name="正方形/長方形 48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二等辺三角形 49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 rot="900000">
            <a:off x="8120157" y="1860224"/>
            <a:ext cx="108000" cy="545182"/>
            <a:chOff x="4516944" y="1453466"/>
            <a:chExt cx="108000" cy="545182"/>
          </a:xfrm>
        </p:grpSpPr>
        <p:sp>
          <p:nvSpPr>
            <p:cNvPr id="54" name="正方形/長方形 53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二等辺三角形 54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LPF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6361173" y="1560098"/>
            <a:ext cx="1380818" cy="635304"/>
            <a:chOff x="1811866" y="1496465"/>
            <a:chExt cx="1380818" cy="635304"/>
          </a:xfrm>
        </p:grpSpPr>
        <p:sp>
          <p:nvSpPr>
            <p:cNvPr id="64" name="正方形/長方形 63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ADC</a:t>
              </a: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2011273" y="952308"/>
            <a:ext cx="1150443" cy="607790"/>
            <a:chOff x="2011273" y="918224"/>
            <a:chExt cx="1150443" cy="60779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2021276" y="1156682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/>
                <a:t>Nonlinear</a:t>
              </a:r>
              <a:endParaRPr kumimoji="1" lang="ja-JP" altLang="en-US" sz="2400" b="1" dirty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2011273" y="918224"/>
              <a:ext cx="1150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3rd-order </a:t>
              </a: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6463660" y="952308"/>
            <a:ext cx="1150443" cy="607790"/>
            <a:chOff x="2011273" y="918224"/>
            <a:chExt cx="1150443" cy="607790"/>
          </a:xfrm>
        </p:grpSpPr>
        <p:sp>
          <p:nvSpPr>
            <p:cNvPr id="72" name="テキスト ボックス 71"/>
            <p:cNvSpPr txBox="1"/>
            <p:nvPr/>
          </p:nvSpPr>
          <p:spPr>
            <a:xfrm>
              <a:off x="2021276" y="1156682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/>
                <a:t>Nonlinear</a:t>
              </a:r>
              <a:endParaRPr kumimoji="1" lang="ja-JP" altLang="en-US" sz="2400" b="1" dirty="0"/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2011273" y="918224"/>
              <a:ext cx="1150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3rd-order </a:t>
              </a: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4157062" y="1533196"/>
            <a:ext cx="1380818" cy="635304"/>
            <a:chOff x="1811866" y="1496465"/>
            <a:chExt cx="1380818" cy="635304"/>
          </a:xfrm>
        </p:grpSpPr>
        <p:sp>
          <p:nvSpPr>
            <p:cNvPr id="84" name="正方形/長方形 83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LPF</a:t>
              </a:r>
            </a:p>
          </p:txBody>
        </p:sp>
      </p:grpSp>
      <p:sp>
        <p:nvSpPr>
          <p:cNvPr id="74" name="フリーフォーム 73"/>
          <p:cNvSpPr/>
          <p:nvPr/>
        </p:nvSpPr>
        <p:spPr>
          <a:xfrm>
            <a:off x="2032000" y="2311400"/>
            <a:ext cx="1638300" cy="660400"/>
          </a:xfrm>
          <a:custGeom>
            <a:avLst/>
            <a:gdLst>
              <a:gd name="connsiteX0" fmla="*/ 1638300 w 1638300"/>
              <a:gd name="connsiteY0" fmla="*/ 0 h 660400"/>
              <a:gd name="connsiteX1" fmla="*/ 1409700 w 1638300"/>
              <a:gd name="connsiteY1" fmla="*/ 317500 h 660400"/>
              <a:gd name="connsiteX2" fmla="*/ 622300 w 1638300"/>
              <a:gd name="connsiteY2" fmla="*/ 304800 h 660400"/>
              <a:gd name="connsiteX3" fmla="*/ 0 w 16383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660400">
                <a:moveTo>
                  <a:pt x="1638300" y="0"/>
                </a:moveTo>
                <a:cubicBezTo>
                  <a:pt x="1608666" y="133350"/>
                  <a:pt x="1579033" y="266700"/>
                  <a:pt x="1409700" y="317500"/>
                </a:cubicBezTo>
                <a:cubicBezTo>
                  <a:pt x="1240367" y="368300"/>
                  <a:pt x="857250" y="247650"/>
                  <a:pt x="622300" y="304800"/>
                </a:cubicBezTo>
                <a:cubicBezTo>
                  <a:pt x="387350" y="361950"/>
                  <a:pt x="193675" y="511175"/>
                  <a:pt x="0" y="6604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/>
          <p:cNvSpPr/>
          <p:nvPr/>
        </p:nvSpPr>
        <p:spPr>
          <a:xfrm>
            <a:off x="4749800" y="2362200"/>
            <a:ext cx="1079500" cy="635000"/>
          </a:xfrm>
          <a:custGeom>
            <a:avLst/>
            <a:gdLst>
              <a:gd name="connsiteX0" fmla="*/ 1079500 w 1079500"/>
              <a:gd name="connsiteY0" fmla="*/ 0 h 635000"/>
              <a:gd name="connsiteX1" fmla="*/ 914400 w 1079500"/>
              <a:gd name="connsiteY1" fmla="*/ 304800 h 635000"/>
              <a:gd name="connsiteX2" fmla="*/ 381000 w 1079500"/>
              <a:gd name="connsiteY2" fmla="*/ 304800 h 635000"/>
              <a:gd name="connsiteX3" fmla="*/ 0 w 1079500"/>
              <a:gd name="connsiteY3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635000">
                <a:moveTo>
                  <a:pt x="1079500" y="0"/>
                </a:moveTo>
                <a:cubicBezTo>
                  <a:pt x="1055158" y="127000"/>
                  <a:pt x="1030817" y="254000"/>
                  <a:pt x="914400" y="304800"/>
                </a:cubicBezTo>
                <a:cubicBezTo>
                  <a:pt x="797983" y="355600"/>
                  <a:pt x="533400" y="249767"/>
                  <a:pt x="381000" y="304800"/>
                </a:cubicBezTo>
                <a:cubicBezTo>
                  <a:pt x="228600" y="359833"/>
                  <a:pt x="114300" y="497416"/>
                  <a:pt x="0" y="6350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/>
          <p:cNvSpPr/>
          <p:nvPr/>
        </p:nvSpPr>
        <p:spPr>
          <a:xfrm>
            <a:off x="7289800" y="2349500"/>
            <a:ext cx="825500" cy="635000"/>
          </a:xfrm>
          <a:custGeom>
            <a:avLst/>
            <a:gdLst>
              <a:gd name="connsiteX0" fmla="*/ 825500 w 825500"/>
              <a:gd name="connsiteY0" fmla="*/ 0 h 635000"/>
              <a:gd name="connsiteX1" fmla="*/ 673100 w 825500"/>
              <a:gd name="connsiteY1" fmla="*/ 330200 h 635000"/>
              <a:gd name="connsiteX2" fmla="*/ 152400 w 825500"/>
              <a:gd name="connsiteY2" fmla="*/ 342900 h 635000"/>
              <a:gd name="connsiteX3" fmla="*/ 0 w 825500"/>
              <a:gd name="connsiteY3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0" h="635000">
                <a:moveTo>
                  <a:pt x="825500" y="0"/>
                </a:moveTo>
                <a:cubicBezTo>
                  <a:pt x="805391" y="136525"/>
                  <a:pt x="785283" y="273050"/>
                  <a:pt x="673100" y="330200"/>
                </a:cubicBezTo>
                <a:cubicBezTo>
                  <a:pt x="560917" y="387350"/>
                  <a:pt x="264583" y="292100"/>
                  <a:pt x="152400" y="342900"/>
                </a:cubicBezTo>
                <a:cubicBezTo>
                  <a:pt x="40217" y="393700"/>
                  <a:pt x="20108" y="514350"/>
                  <a:pt x="0" y="6350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2674314"/>
            <a:ext cx="1047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927619" y="1873267"/>
            <a:ext cx="7964861" cy="1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055804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</a:t>
            </a:r>
            <a:r>
              <a:rPr lang="en-US" altLang="ja-JP" sz="2000" b="1" dirty="0" smtClean="0"/>
              <a:t>in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67567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A</a:t>
            </a:r>
            <a:r>
              <a:rPr lang="en-US" altLang="ja-JP" sz="2000" b="1" dirty="0" smtClean="0"/>
              <a:t>out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37880" y="1384623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A</a:t>
            </a:r>
            <a:r>
              <a:rPr lang="en-US" altLang="ja-JP" sz="2000" b="1" dirty="0" smtClean="0"/>
              <a:t>in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23697" y="1367230"/>
            <a:ext cx="80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</a:t>
            </a:r>
            <a:r>
              <a:rPr lang="en-US" altLang="ja-JP" sz="2000" b="1" dirty="0" smtClean="0"/>
              <a:t>out</a:t>
            </a:r>
            <a:endParaRPr kumimoji="1" lang="ja-JP" altLang="en-US" sz="20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308552" y="1457812"/>
            <a:ext cx="747252" cy="833986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79514" y="624880"/>
            <a:ext cx="3175353" cy="1854409"/>
            <a:chOff x="179514" y="1087428"/>
            <a:chExt cx="3175353" cy="1854409"/>
          </a:xfrm>
        </p:grpSpPr>
        <p:sp>
          <p:nvSpPr>
            <p:cNvPr id="12" name="角丸四角形 11"/>
            <p:cNvSpPr/>
            <p:nvPr/>
          </p:nvSpPr>
          <p:spPr>
            <a:xfrm>
              <a:off x="179514" y="1316177"/>
              <a:ext cx="3175353" cy="162566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352557" y="1087428"/>
              <a:ext cx="8292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AWG</a:t>
              </a:r>
              <a:endParaRPr kumimoji="1" lang="ja-JP" altLang="en-US" sz="2400" b="1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890359" y="1554865"/>
            <a:ext cx="1380818" cy="635304"/>
            <a:chOff x="1811866" y="1496465"/>
            <a:chExt cx="1380818" cy="635304"/>
          </a:xfrm>
        </p:grpSpPr>
        <p:sp>
          <p:nvSpPr>
            <p:cNvPr id="15" name="正方形/長方形 14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DAC</a:t>
              </a: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289354" y="1621480"/>
            <a:ext cx="77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 smtClean="0"/>
              <a:t>DSP</a:t>
            </a:r>
            <a:endParaRPr lang="en-US" altLang="ja-JP" sz="2800" b="1" dirty="0"/>
          </a:p>
        </p:txBody>
      </p:sp>
      <p:grpSp>
        <p:nvGrpSpPr>
          <p:cNvPr id="18" name="グループ化 17"/>
          <p:cNvGrpSpPr/>
          <p:nvPr/>
        </p:nvGrpSpPr>
        <p:grpSpPr>
          <a:xfrm rot="900000">
            <a:off x="3671912" y="1860224"/>
            <a:ext cx="108000" cy="545182"/>
            <a:chOff x="4516944" y="1453466"/>
            <a:chExt cx="108000" cy="545182"/>
          </a:xfrm>
        </p:grpSpPr>
        <p:sp>
          <p:nvSpPr>
            <p:cNvPr id="19" name="正方形/長方形 18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 rot="900000">
            <a:off x="5842030" y="1860224"/>
            <a:ext cx="108000" cy="545182"/>
            <a:chOff x="4516944" y="1453466"/>
            <a:chExt cx="108000" cy="545182"/>
          </a:xfrm>
        </p:grpSpPr>
        <p:sp>
          <p:nvSpPr>
            <p:cNvPr id="22" name="正方形/長方形 21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二等辺三角形 22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 rot="900000">
            <a:off x="8120157" y="1860224"/>
            <a:ext cx="108000" cy="545182"/>
            <a:chOff x="4516944" y="1453466"/>
            <a:chExt cx="108000" cy="545182"/>
          </a:xfrm>
        </p:grpSpPr>
        <p:sp>
          <p:nvSpPr>
            <p:cNvPr id="25" name="正方形/長方形 24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二等辺三角形 25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LPF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6361173" y="1560098"/>
            <a:ext cx="1380818" cy="635304"/>
            <a:chOff x="1811866" y="1496465"/>
            <a:chExt cx="1380818" cy="635304"/>
          </a:xfrm>
        </p:grpSpPr>
        <p:sp>
          <p:nvSpPr>
            <p:cNvPr id="29" name="正方形/長方形 28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ADC</a:t>
              </a: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011273" y="952308"/>
            <a:ext cx="1150443" cy="607790"/>
            <a:chOff x="2011273" y="918224"/>
            <a:chExt cx="1150443" cy="60779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2021276" y="1156682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/>
                <a:t>Nonlinear</a:t>
              </a:r>
              <a:endParaRPr kumimoji="1" lang="ja-JP" altLang="en-US" sz="2400" b="1" dirty="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2011273" y="918224"/>
              <a:ext cx="1150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3rd-order 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463660" y="952308"/>
            <a:ext cx="1150443" cy="607790"/>
            <a:chOff x="2011273" y="918224"/>
            <a:chExt cx="1150443" cy="607790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2021276" y="1156682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/>
                <a:t>Nonlinear</a:t>
              </a:r>
              <a:endParaRPr kumimoji="1" lang="ja-JP" altLang="en-US" sz="2400" b="1" dirty="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011273" y="918224"/>
              <a:ext cx="1150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/>
                <a:t>3rd-order </a:t>
              </a: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157062" y="1533196"/>
            <a:ext cx="1380818" cy="635304"/>
            <a:chOff x="1811866" y="1496465"/>
            <a:chExt cx="1380818" cy="635304"/>
          </a:xfrm>
        </p:grpSpPr>
        <p:sp>
          <p:nvSpPr>
            <p:cNvPr id="38" name="正方形/長方形 37"/>
            <p:cNvSpPr/>
            <p:nvPr/>
          </p:nvSpPr>
          <p:spPr>
            <a:xfrm>
              <a:off x="2021792" y="1496465"/>
              <a:ext cx="960966" cy="6353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811866" y="1563936"/>
              <a:ext cx="1380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LPF</a:t>
              </a:r>
            </a:p>
          </p:txBody>
        </p:sp>
      </p:grpSp>
      <p:sp>
        <p:nvSpPr>
          <p:cNvPr id="40" name="フリーフォーム 39"/>
          <p:cNvSpPr/>
          <p:nvPr/>
        </p:nvSpPr>
        <p:spPr>
          <a:xfrm>
            <a:off x="2032000" y="2311400"/>
            <a:ext cx="1638300" cy="660400"/>
          </a:xfrm>
          <a:custGeom>
            <a:avLst/>
            <a:gdLst>
              <a:gd name="connsiteX0" fmla="*/ 1638300 w 1638300"/>
              <a:gd name="connsiteY0" fmla="*/ 0 h 660400"/>
              <a:gd name="connsiteX1" fmla="*/ 1409700 w 1638300"/>
              <a:gd name="connsiteY1" fmla="*/ 317500 h 660400"/>
              <a:gd name="connsiteX2" fmla="*/ 622300 w 1638300"/>
              <a:gd name="connsiteY2" fmla="*/ 304800 h 660400"/>
              <a:gd name="connsiteX3" fmla="*/ 0 w 16383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660400">
                <a:moveTo>
                  <a:pt x="1638300" y="0"/>
                </a:moveTo>
                <a:cubicBezTo>
                  <a:pt x="1608666" y="133350"/>
                  <a:pt x="1579033" y="266700"/>
                  <a:pt x="1409700" y="317500"/>
                </a:cubicBezTo>
                <a:cubicBezTo>
                  <a:pt x="1240367" y="368300"/>
                  <a:pt x="857250" y="247650"/>
                  <a:pt x="622300" y="304800"/>
                </a:cubicBezTo>
                <a:cubicBezTo>
                  <a:pt x="387350" y="361950"/>
                  <a:pt x="193675" y="511175"/>
                  <a:pt x="0" y="6604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4749800" y="2362200"/>
            <a:ext cx="1079500" cy="635000"/>
          </a:xfrm>
          <a:custGeom>
            <a:avLst/>
            <a:gdLst>
              <a:gd name="connsiteX0" fmla="*/ 1079500 w 1079500"/>
              <a:gd name="connsiteY0" fmla="*/ 0 h 635000"/>
              <a:gd name="connsiteX1" fmla="*/ 914400 w 1079500"/>
              <a:gd name="connsiteY1" fmla="*/ 304800 h 635000"/>
              <a:gd name="connsiteX2" fmla="*/ 381000 w 1079500"/>
              <a:gd name="connsiteY2" fmla="*/ 304800 h 635000"/>
              <a:gd name="connsiteX3" fmla="*/ 0 w 1079500"/>
              <a:gd name="connsiteY3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635000">
                <a:moveTo>
                  <a:pt x="1079500" y="0"/>
                </a:moveTo>
                <a:cubicBezTo>
                  <a:pt x="1055158" y="127000"/>
                  <a:pt x="1030817" y="254000"/>
                  <a:pt x="914400" y="304800"/>
                </a:cubicBezTo>
                <a:cubicBezTo>
                  <a:pt x="797983" y="355600"/>
                  <a:pt x="533400" y="249767"/>
                  <a:pt x="381000" y="304800"/>
                </a:cubicBezTo>
                <a:cubicBezTo>
                  <a:pt x="228600" y="359833"/>
                  <a:pt x="114300" y="497416"/>
                  <a:pt x="0" y="6350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7289800" y="2349500"/>
            <a:ext cx="825500" cy="635000"/>
          </a:xfrm>
          <a:custGeom>
            <a:avLst/>
            <a:gdLst>
              <a:gd name="connsiteX0" fmla="*/ 825500 w 825500"/>
              <a:gd name="connsiteY0" fmla="*/ 0 h 635000"/>
              <a:gd name="connsiteX1" fmla="*/ 673100 w 825500"/>
              <a:gd name="connsiteY1" fmla="*/ 330200 h 635000"/>
              <a:gd name="connsiteX2" fmla="*/ 152400 w 825500"/>
              <a:gd name="connsiteY2" fmla="*/ 342900 h 635000"/>
              <a:gd name="connsiteX3" fmla="*/ 0 w 825500"/>
              <a:gd name="connsiteY3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0" h="635000">
                <a:moveTo>
                  <a:pt x="825500" y="0"/>
                </a:moveTo>
                <a:cubicBezTo>
                  <a:pt x="805391" y="136525"/>
                  <a:pt x="785283" y="273050"/>
                  <a:pt x="673100" y="330200"/>
                </a:cubicBezTo>
                <a:cubicBezTo>
                  <a:pt x="560917" y="387350"/>
                  <a:pt x="264583" y="292100"/>
                  <a:pt x="152400" y="342900"/>
                </a:cubicBezTo>
                <a:cubicBezTo>
                  <a:pt x="40217" y="393700"/>
                  <a:pt x="20108" y="514350"/>
                  <a:pt x="0" y="6350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2665940"/>
            <a:ext cx="1047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7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グループ化 132"/>
          <p:cNvGrpSpPr/>
          <p:nvPr/>
        </p:nvGrpSpPr>
        <p:grpSpPr>
          <a:xfrm>
            <a:off x="-1620688" y="1949086"/>
            <a:ext cx="222212" cy="639253"/>
            <a:chOff x="4539455" y="1825389"/>
            <a:chExt cx="299003" cy="860154"/>
          </a:xfrm>
        </p:grpSpPr>
        <p:grpSp>
          <p:nvGrpSpPr>
            <p:cNvPr id="134" name="グループ化 133"/>
            <p:cNvGrpSpPr/>
            <p:nvPr/>
          </p:nvGrpSpPr>
          <p:grpSpPr>
            <a:xfrm rot="900000">
              <a:off x="4730458" y="1825389"/>
              <a:ext cx="108000" cy="545182"/>
              <a:chOff x="4516944" y="1453466"/>
              <a:chExt cx="108000" cy="545182"/>
            </a:xfrm>
          </p:grpSpPr>
          <p:sp>
            <p:nvSpPr>
              <p:cNvPr id="136" name="正方形/長方形 135"/>
              <p:cNvSpPr/>
              <p:nvPr/>
            </p:nvSpPr>
            <p:spPr>
              <a:xfrm>
                <a:off x="4516944" y="1782648"/>
                <a:ext cx="108000" cy="216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二等辺三角形 136"/>
              <p:cNvSpPr/>
              <p:nvPr/>
            </p:nvSpPr>
            <p:spPr>
              <a:xfrm>
                <a:off x="4535880" y="1453466"/>
                <a:ext cx="64800" cy="324000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5" name="フリーフォーム 134"/>
            <p:cNvSpPr/>
            <p:nvPr/>
          </p:nvSpPr>
          <p:spPr>
            <a:xfrm rot="900000">
              <a:off x="4539455" y="2247221"/>
              <a:ext cx="142379" cy="438322"/>
            </a:xfrm>
            <a:custGeom>
              <a:avLst/>
              <a:gdLst>
                <a:gd name="connsiteX0" fmla="*/ 279400 w 279400"/>
                <a:gd name="connsiteY0" fmla="*/ 0 h 431800"/>
                <a:gd name="connsiteX1" fmla="*/ 215900 w 279400"/>
                <a:gd name="connsiteY1" fmla="*/ 330200 h 431800"/>
                <a:gd name="connsiteX2" fmla="*/ 0 w 279400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00" h="431800">
                  <a:moveTo>
                    <a:pt x="279400" y="0"/>
                  </a:moveTo>
                  <a:cubicBezTo>
                    <a:pt x="270933" y="129116"/>
                    <a:pt x="262467" y="258233"/>
                    <a:pt x="215900" y="330200"/>
                  </a:cubicBezTo>
                  <a:cubicBezTo>
                    <a:pt x="169333" y="402167"/>
                    <a:pt x="84666" y="416983"/>
                    <a:pt x="0" y="4318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-1740144" y="3076582"/>
            <a:ext cx="222212" cy="639253"/>
            <a:chOff x="4539455" y="1825389"/>
            <a:chExt cx="299003" cy="860154"/>
          </a:xfrm>
        </p:grpSpPr>
        <p:grpSp>
          <p:nvGrpSpPr>
            <p:cNvPr id="139" name="グループ化 138"/>
            <p:cNvGrpSpPr/>
            <p:nvPr/>
          </p:nvGrpSpPr>
          <p:grpSpPr>
            <a:xfrm rot="900000">
              <a:off x="4730458" y="1825389"/>
              <a:ext cx="108000" cy="545182"/>
              <a:chOff x="4516944" y="1453466"/>
              <a:chExt cx="108000" cy="545182"/>
            </a:xfrm>
          </p:grpSpPr>
          <p:sp>
            <p:nvSpPr>
              <p:cNvPr id="141" name="正方形/長方形 140"/>
              <p:cNvSpPr/>
              <p:nvPr/>
            </p:nvSpPr>
            <p:spPr>
              <a:xfrm>
                <a:off x="4516944" y="1782648"/>
                <a:ext cx="108000" cy="216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二等辺三角形 141"/>
              <p:cNvSpPr/>
              <p:nvPr/>
            </p:nvSpPr>
            <p:spPr>
              <a:xfrm>
                <a:off x="4535880" y="1453466"/>
                <a:ext cx="64800" cy="324000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0" name="フリーフォーム 139"/>
            <p:cNvSpPr/>
            <p:nvPr/>
          </p:nvSpPr>
          <p:spPr>
            <a:xfrm rot="900000">
              <a:off x="4539455" y="2247221"/>
              <a:ext cx="142379" cy="438322"/>
            </a:xfrm>
            <a:custGeom>
              <a:avLst/>
              <a:gdLst>
                <a:gd name="connsiteX0" fmla="*/ 279400 w 279400"/>
                <a:gd name="connsiteY0" fmla="*/ 0 h 431800"/>
                <a:gd name="connsiteX1" fmla="*/ 215900 w 279400"/>
                <a:gd name="connsiteY1" fmla="*/ 330200 h 431800"/>
                <a:gd name="connsiteX2" fmla="*/ 0 w 279400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400" h="431800">
                  <a:moveTo>
                    <a:pt x="279400" y="0"/>
                  </a:moveTo>
                  <a:cubicBezTo>
                    <a:pt x="270933" y="129116"/>
                    <a:pt x="262467" y="258233"/>
                    <a:pt x="215900" y="330200"/>
                  </a:cubicBezTo>
                  <a:cubicBezTo>
                    <a:pt x="169333" y="402167"/>
                    <a:pt x="84666" y="416983"/>
                    <a:pt x="0" y="4318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" name="直線コネクタ 5"/>
          <p:cNvCxnSpPr/>
          <p:nvPr/>
        </p:nvCxnSpPr>
        <p:spPr>
          <a:xfrm>
            <a:off x="2555776" y="3095879"/>
            <a:ext cx="4032000" cy="0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グループ化 150"/>
          <p:cNvGrpSpPr/>
          <p:nvPr/>
        </p:nvGrpSpPr>
        <p:grpSpPr>
          <a:xfrm>
            <a:off x="4097877" y="2671090"/>
            <a:ext cx="2058512" cy="814692"/>
            <a:chOff x="4778295" y="1086730"/>
            <a:chExt cx="2058512" cy="814692"/>
          </a:xfrm>
        </p:grpSpPr>
        <p:sp>
          <p:nvSpPr>
            <p:cNvPr id="25" name="正方形/長方形 24"/>
            <p:cNvSpPr/>
            <p:nvPr/>
          </p:nvSpPr>
          <p:spPr>
            <a:xfrm>
              <a:off x="4778295" y="1086730"/>
              <a:ext cx="2058512" cy="81469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8" name="グループ化 147"/>
            <p:cNvGrpSpPr/>
            <p:nvPr/>
          </p:nvGrpSpPr>
          <p:grpSpPr>
            <a:xfrm>
              <a:off x="4778295" y="1190181"/>
              <a:ext cx="2058512" cy="638568"/>
              <a:chOff x="1557242" y="918224"/>
              <a:chExt cx="2058512" cy="638568"/>
            </a:xfrm>
          </p:grpSpPr>
          <p:sp>
            <p:nvSpPr>
              <p:cNvPr id="149" name="テキスト ボックス 148"/>
              <p:cNvSpPr txBox="1"/>
              <p:nvPr/>
            </p:nvSpPr>
            <p:spPr>
              <a:xfrm>
                <a:off x="1557242" y="1156682"/>
                <a:ext cx="20585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Nonlinear System</a:t>
                </a:r>
                <a:endParaRPr kumimoji="1" lang="ja-JP" altLang="en-US" sz="2800" b="1" dirty="0"/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>
                <a:off x="1955489" y="918224"/>
                <a:ext cx="1262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 b="1" dirty="0"/>
                  <a:t>3rd-order </a:t>
                </a:r>
              </a:p>
            </p:txBody>
          </p:sp>
        </p:grpSp>
      </p:grpSp>
      <p:grpSp>
        <p:nvGrpSpPr>
          <p:cNvPr id="171" name="グループ化 170"/>
          <p:cNvGrpSpPr/>
          <p:nvPr/>
        </p:nvGrpSpPr>
        <p:grpSpPr>
          <a:xfrm>
            <a:off x="2612036" y="2392119"/>
            <a:ext cx="1253795" cy="1225665"/>
            <a:chOff x="3144545" y="3830388"/>
            <a:chExt cx="1253795" cy="1225665"/>
          </a:xfrm>
        </p:grpSpPr>
        <p:cxnSp>
          <p:nvCxnSpPr>
            <p:cNvPr id="4" name="直線矢印コネクタ 3"/>
            <p:cNvCxnSpPr/>
            <p:nvPr/>
          </p:nvCxnSpPr>
          <p:spPr>
            <a:xfrm flipV="1">
              <a:off x="3144545" y="3830388"/>
              <a:ext cx="1253795" cy="122566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/>
            <p:cNvSpPr/>
            <p:nvPr/>
          </p:nvSpPr>
          <p:spPr>
            <a:xfrm>
              <a:off x="3248446" y="4156705"/>
              <a:ext cx="959313" cy="720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3345626" y="4224318"/>
              <a:ext cx="7649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dirty="0">
                  <a:solidFill>
                    <a:srgbClr val="00B050"/>
                  </a:solidFill>
                </a:rPr>
                <a:t>LPF</a:t>
              </a:r>
              <a:endParaRPr lang="ja-JP" altLang="en-US" sz="3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55" name="テキスト ボックス 154"/>
          <p:cNvSpPr txBox="1"/>
          <p:nvPr/>
        </p:nvSpPr>
        <p:spPr>
          <a:xfrm>
            <a:off x="309943" y="1239991"/>
            <a:ext cx="195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Phase Switching </a:t>
            </a:r>
            <a:endParaRPr lang="en-US" altLang="ja-JP" sz="2000" b="1" dirty="0" smtClean="0"/>
          </a:p>
          <a:p>
            <a:pPr algn="ctr"/>
            <a:r>
              <a:rPr lang="en-US" altLang="ja-JP" sz="2000" b="1" dirty="0" smtClean="0"/>
              <a:t>Two-tone</a:t>
            </a:r>
            <a:r>
              <a:rPr lang="ja-JP" altLang="en-US" sz="2000" b="1" dirty="0" smtClean="0"/>
              <a:t> </a:t>
            </a:r>
            <a:r>
              <a:rPr kumimoji="1" lang="en-US" altLang="ja-JP" sz="2000" b="1" dirty="0" smtClean="0"/>
              <a:t>Signal</a:t>
            </a:r>
          </a:p>
        </p:txBody>
      </p:sp>
      <p:grpSp>
        <p:nvGrpSpPr>
          <p:cNvPr id="335" name="グループ化 334"/>
          <p:cNvGrpSpPr/>
          <p:nvPr/>
        </p:nvGrpSpPr>
        <p:grpSpPr>
          <a:xfrm>
            <a:off x="102884" y="1982910"/>
            <a:ext cx="2160667" cy="1890838"/>
            <a:chOff x="102885" y="2402258"/>
            <a:chExt cx="2160667" cy="1890838"/>
          </a:xfrm>
        </p:grpSpPr>
        <p:cxnSp>
          <p:nvCxnSpPr>
            <p:cNvPr id="233" name="直線コネクタ 232"/>
            <p:cNvCxnSpPr/>
            <p:nvPr/>
          </p:nvCxnSpPr>
          <p:spPr>
            <a:xfrm>
              <a:off x="1597335" y="2485488"/>
              <a:ext cx="0" cy="712396"/>
            </a:xfrm>
            <a:prstGeom prst="line">
              <a:avLst/>
            </a:prstGeom>
            <a:ln w="635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>
              <a:off x="1957375" y="2485488"/>
              <a:ext cx="0" cy="712396"/>
            </a:xfrm>
            <a:prstGeom prst="line">
              <a:avLst/>
            </a:prstGeom>
            <a:ln w="635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>
              <a:off x="513510" y="2412815"/>
              <a:ext cx="0" cy="785069"/>
            </a:xfrm>
            <a:prstGeom prst="line">
              <a:avLst/>
            </a:prstGeom>
            <a:ln w="635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矢印コネクタ 220"/>
            <p:cNvCxnSpPr/>
            <p:nvPr/>
          </p:nvCxnSpPr>
          <p:spPr>
            <a:xfrm>
              <a:off x="102885" y="3191343"/>
              <a:ext cx="216066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グループ化 221"/>
            <p:cNvGrpSpPr/>
            <p:nvPr/>
          </p:nvGrpSpPr>
          <p:grpSpPr>
            <a:xfrm>
              <a:off x="1301798" y="2974801"/>
              <a:ext cx="161158" cy="343827"/>
              <a:chOff x="7511628" y="3333084"/>
              <a:chExt cx="161158" cy="343827"/>
            </a:xfrm>
          </p:grpSpPr>
          <p:sp>
            <p:nvSpPr>
              <p:cNvPr id="223" name="正方形/長方形 222"/>
              <p:cNvSpPr/>
              <p:nvPr/>
            </p:nvSpPr>
            <p:spPr>
              <a:xfrm>
                <a:off x="7537028" y="3333084"/>
                <a:ext cx="114981" cy="343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4" name="グループ化 223"/>
              <p:cNvGrpSpPr/>
              <p:nvPr/>
            </p:nvGrpSpPr>
            <p:grpSpPr>
              <a:xfrm>
                <a:off x="7511628" y="3370230"/>
                <a:ext cx="161158" cy="306681"/>
                <a:chOff x="7635298" y="3359551"/>
                <a:chExt cx="161158" cy="306681"/>
              </a:xfrm>
            </p:grpSpPr>
            <p:sp>
              <p:nvSpPr>
                <p:cNvPr id="225" name="フリーフォーム 224"/>
                <p:cNvSpPr/>
                <p:nvPr/>
              </p:nvSpPr>
              <p:spPr>
                <a:xfrm>
                  <a:off x="7635298" y="3359551"/>
                  <a:ext cx="66954" cy="306681"/>
                </a:xfrm>
                <a:custGeom>
                  <a:avLst/>
                  <a:gdLst>
                    <a:gd name="connsiteX0" fmla="*/ 765713 w 765713"/>
                    <a:gd name="connsiteY0" fmla="*/ 0 h 2235981"/>
                    <a:gd name="connsiteX1" fmla="*/ 67213 w 765713"/>
                    <a:gd name="connsiteY1" fmla="*/ 723900 h 2235981"/>
                    <a:gd name="connsiteX2" fmla="*/ 765713 w 765713"/>
                    <a:gd name="connsiteY2" fmla="*/ 1422400 h 2235981"/>
                    <a:gd name="connsiteX3" fmla="*/ 67213 w 765713"/>
                    <a:gd name="connsiteY3" fmla="*/ 2171700 h 2235981"/>
                    <a:gd name="connsiteX4" fmla="*/ 67213 w 765713"/>
                    <a:gd name="connsiteY4" fmla="*/ 2146300 h 2235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713" h="2235981">
                      <a:moveTo>
                        <a:pt x="765713" y="0"/>
                      </a:moveTo>
                      <a:cubicBezTo>
                        <a:pt x="416463" y="243416"/>
                        <a:pt x="67213" y="486833"/>
                        <a:pt x="67213" y="723900"/>
                      </a:cubicBezTo>
                      <a:cubicBezTo>
                        <a:pt x="67213" y="960967"/>
                        <a:pt x="765713" y="1181100"/>
                        <a:pt x="765713" y="1422400"/>
                      </a:cubicBezTo>
                      <a:cubicBezTo>
                        <a:pt x="765713" y="1663700"/>
                        <a:pt x="183630" y="2051050"/>
                        <a:pt x="67213" y="2171700"/>
                      </a:cubicBezTo>
                      <a:cubicBezTo>
                        <a:pt x="-49204" y="2292350"/>
                        <a:pt x="9004" y="2219325"/>
                        <a:pt x="67213" y="214630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" name="フリーフォーム 225"/>
                <p:cNvSpPr/>
                <p:nvPr/>
              </p:nvSpPr>
              <p:spPr>
                <a:xfrm>
                  <a:off x="7729502" y="3359551"/>
                  <a:ext cx="66954" cy="306681"/>
                </a:xfrm>
                <a:custGeom>
                  <a:avLst/>
                  <a:gdLst>
                    <a:gd name="connsiteX0" fmla="*/ 765713 w 765713"/>
                    <a:gd name="connsiteY0" fmla="*/ 0 h 2235981"/>
                    <a:gd name="connsiteX1" fmla="*/ 67213 w 765713"/>
                    <a:gd name="connsiteY1" fmla="*/ 723900 h 2235981"/>
                    <a:gd name="connsiteX2" fmla="*/ 765713 w 765713"/>
                    <a:gd name="connsiteY2" fmla="*/ 1422400 h 2235981"/>
                    <a:gd name="connsiteX3" fmla="*/ 67213 w 765713"/>
                    <a:gd name="connsiteY3" fmla="*/ 2171700 h 2235981"/>
                    <a:gd name="connsiteX4" fmla="*/ 67213 w 765713"/>
                    <a:gd name="connsiteY4" fmla="*/ 2146300 h 2235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713" h="2235981">
                      <a:moveTo>
                        <a:pt x="765713" y="0"/>
                      </a:moveTo>
                      <a:cubicBezTo>
                        <a:pt x="416463" y="243416"/>
                        <a:pt x="67213" y="486833"/>
                        <a:pt x="67213" y="723900"/>
                      </a:cubicBezTo>
                      <a:cubicBezTo>
                        <a:pt x="67213" y="960967"/>
                        <a:pt x="765713" y="1181100"/>
                        <a:pt x="765713" y="1422400"/>
                      </a:cubicBezTo>
                      <a:cubicBezTo>
                        <a:pt x="765713" y="1663700"/>
                        <a:pt x="183630" y="2051050"/>
                        <a:pt x="67213" y="2171700"/>
                      </a:cubicBezTo>
                      <a:cubicBezTo>
                        <a:pt x="-49204" y="2292350"/>
                        <a:pt x="9004" y="2219325"/>
                        <a:pt x="67213" y="214630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229" name="直線コネクタ 228"/>
            <p:cNvCxnSpPr/>
            <p:nvPr/>
          </p:nvCxnSpPr>
          <p:spPr>
            <a:xfrm>
              <a:off x="811864" y="2402258"/>
              <a:ext cx="0" cy="795626"/>
            </a:xfrm>
            <a:prstGeom prst="line">
              <a:avLst/>
            </a:prstGeom>
            <a:ln w="635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テキスト ボックス 229"/>
                <p:cNvSpPr txBox="1"/>
                <p:nvPr/>
              </p:nvSpPr>
              <p:spPr>
                <a:xfrm>
                  <a:off x="293090" y="3179031"/>
                  <a:ext cx="4626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230" name="テキスト ボックス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90" y="3179031"/>
                  <a:ext cx="462626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テキスト ボックス 230"/>
                <p:cNvSpPr txBox="1"/>
                <p:nvPr/>
              </p:nvSpPr>
              <p:spPr>
                <a:xfrm>
                  <a:off x="653417" y="3179031"/>
                  <a:ext cx="4626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231" name="テキスト ボックス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417" y="3179031"/>
                  <a:ext cx="46262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テキスト ボックス 247"/>
                <p:cNvSpPr txBox="1"/>
                <p:nvPr/>
              </p:nvSpPr>
              <p:spPr>
                <a:xfrm rot="16200000">
                  <a:off x="1395381" y="3536286"/>
                  <a:ext cx="1144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8" name="テキスト ボックス 2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395381" y="3536286"/>
                  <a:ext cx="114428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テキスト ボックス 248"/>
                <p:cNvSpPr txBox="1"/>
                <p:nvPr/>
              </p:nvSpPr>
              <p:spPr>
                <a:xfrm rot="16200000">
                  <a:off x="1016170" y="3536286"/>
                  <a:ext cx="1144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9" name="テキスト ボックス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016170" y="3536286"/>
                  <a:ext cx="114428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0" name="テキスト ボックス 169"/>
          <p:cNvSpPr txBox="1"/>
          <p:nvPr/>
        </p:nvSpPr>
        <p:spPr>
          <a:xfrm>
            <a:off x="309943" y="4005064"/>
            <a:ext cx="195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/>
              <a:t>Conventional</a:t>
            </a:r>
            <a:r>
              <a:rPr kumimoji="1" lang="en-US" altLang="ja-JP" sz="2000" b="1" dirty="0" smtClean="0"/>
              <a:t> </a:t>
            </a:r>
          </a:p>
          <a:p>
            <a:pPr algn="ctr"/>
            <a:r>
              <a:rPr kumimoji="1" lang="en-US" altLang="ja-JP" sz="2000" b="1" dirty="0" smtClean="0"/>
              <a:t>Two-tone Signa</a:t>
            </a:r>
            <a:r>
              <a:rPr lang="en-US" altLang="ja-JP" sz="2000" b="1" dirty="0" smtClean="0"/>
              <a:t>l</a:t>
            </a:r>
            <a:endParaRPr kumimoji="1" lang="ja-JP" altLang="en-US" sz="2000" b="1" dirty="0"/>
          </a:p>
        </p:txBody>
      </p:sp>
      <p:cxnSp>
        <p:nvCxnSpPr>
          <p:cNvPr id="271" name="直線コネクタ 270"/>
          <p:cNvCxnSpPr/>
          <p:nvPr/>
        </p:nvCxnSpPr>
        <p:spPr>
          <a:xfrm>
            <a:off x="2555776" y="1619518"/>
            <a:ext cx="4032000" cy="0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2" name="グループ化 271"/>
          <p:cNvGrpSpPr/>
          <p:nvPr/>
        </p:nvGrpSpPr>
        <p:grpSpPr>
          <a:xfrm>
            <a:off x="4097877" y="1194729"/>
            <a:ext cx="2058512" cy="814692"/>
            <a:chOff x="4778295" y="1086730"/>
            <a:chExt cx="2058512" cy="814692"/>
          </a:xfrm>
        </p:grpSpPr>
        <p:sp>
          <p:nvSpPr>
            <p:cNvPr id="273" name="正方形/長方形 272"/>
            <p:cNvSpPr/>
            <p:nvPr/>
          </p:nvSpPr>
          <p:spPr>
            <a:xfrm>
              <a:off x="4778295" y="1086730"/>
              <a:ext cx="2058512" cy="81469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4" name="グループ化 273"/>
            <p:cNvGrpSpPr/>
            <p:nvPr/>
          </p:nvGrpSpPr>
          <p:grpSpPr>
            <a:xfrm>
              <a:off x="4778295" y="1190181"/>
              <a:ext cx="2058512" cy="638568"/>
              <a:chOff x="1557242" y="918224"/>
              <a:chExt cx="2058512" cy="638568"/>
            </a:xfrm>
          </p:grpSpPr>
          <p:sp>
            <p:nvSpPr>
              <p:cNvPr id="275" name="テキスト ボックス 274"/>
              <p:cNvSpPr txBox="1"/>
              <p:nvPr/>
            </p:nvSpPr>
            <p:spPr>
              <a:xfrm>
                <a:off x="1557242" y="1156682"/>
                <a:ext cx="20585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Nonlinear System</a:t>
                </a:r>
                <a:endParaRPr kumimoji="1" lang="ja-JP" altLang="en-US" sz="2800" b="1" dirty="0"/>
              </a:p>
            </p:txBody>
          </p:sp>
          <p:sp>
            <p:nvSpPr>
              <p:cNvPr id="276" name="正方形/長方形 275"/>
              <p:cNvSpPr/>
              <p:nvPr/>
            </p:nvSpPr>
            <p:spPr>
              <a:xfrm>
                <a:off x="1955489" y="918224"/>
                <a:ext cx="1262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 b="1" dirty="0"/>
                  <a:t>3rd-order </a:t>
                </a:r>
              </a:p>
            </p:txBody>
          </p:sp>
        </p:grpSp>
      </p:grpSp>
      <p:cxnSp>
        <p:nvCxnSpPr>
          <p:cNvPr id="281" name="直線コネクタ 280"/>
          <p:cNvCxnSpPr/>
          <p:nvPr/>
        </p:nvCxnSpPr>
        <p:spPr>
          <a:xfrm>
            <a:off x="2555776" y="5265628"/>
            <a:ext cx="4032000" cy="0"/>
          </a:xfrm>
          <a:prstGeom prst="line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2" name="グループ化 281"/>
          <p:cNvGrpSpPr/>
          <p:nvPr/>
        </p:nvGrpSpPr>
        <p:grpSpPr>
          <a:xfrm>
            <a:off x="4097877" y="4840839"/>
            <a:ext cx="2058512" cy="814692"/>
            <a:chOff x="4778295" y="1086730"/>
            <a:chExt cx="2058512" cy="814692"/>
          </a:xfrm>
        </p:grpSpPr>
        <p:sp>
          <p:nvSpPr>
            <p:cNvPr id="283" name="正方形/長方形 282"/>
            <p:cNvSpPr/>
            <p:nvPr/>
          </p:nvSpPr>
          <p:spPr>
            <a:xfrm>
              <a:off x="4778295" y="1086730"/>
              <a:ext cx="2058512" cy="81469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4" name="グループ化 283"/>
            <p:cNvGrpSpPr/>
            <p:nvPr/>
          </p:nvGrpSpPr>
          <p:grpSpPr>
            <a:xfrm>
              <a:off x="4778295" y="1190181"/>
              <a:ext cx="2058512" cy="638568"/>
              <a:chOff x="1557242" y="918224"/>
              <a:chExt cx="2058512" cy="638568"/>
            </a:xfrm>
          </p:grpSpPr>
          <p:sp>
            <p:nvSpPr>
              <p:cNvPr id="285" name="テキスト ボックス 284"/>
              <p:cNvSpPr txBox="1"/>
              <p:nvPr/>
            </p:nvSpPr>
            <p:spPr>
              <a:xfrm>
                <a:off x="1557242" y="1156682"/>
                <a:ext cx="20585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b="1" dirty="0" smtClean="0"/>
                  <a:t>Nonlinear System</a:t>
                </a:r>
                <a:endParaRPr kumimoji="1" lang="ja-JP" altLang="en-US" sz="2800" b="1" dirty="0"/>
              </a:p>
            </p:txBody>
          </p:sp>
          <p:sp>
            <p:nvSpPr>
              <p:cNvPr id="286" name="正方形/長方形 285"/>
              <p:cNvSpPr/>
              <p:nvPr/>
            </p:nvSpPr>
            <p:spPr>
              <a:xfrm>
                <a:off x="1955489" y="918224"/>
                <a:ext cx="1262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000" b="1" dirty="0"/>
                  <a:t>3rd-order </a:t>
                </a:r>
              </a:p>
            </p:txBody>
          </p:sp>
        </p:grpSp>
      </p:grpSp>
      <p:grpSp>
        <p:nvGrpSpPr>
          <p:cNvPr id="287" name="グループ化 286"/>
          <p:cNvGrpSpPr/>
          <p:nvPr/>
        </p:nvGrpSpPr>
        <p:grpSpPr>
          <a:xfrm>
            <a:off x="2612036" y="4561868"/>
            <a:ext cx="1253795" cy="1225665"/>
            <a:chOff x="3144545" y="3830388"/>
            <a:chExt cx="1253795" cy="1225665"/>
          </a:xfrm>
        </p:grpSpPr>
        <p:cxnSp>
          <p:nvCxnSpPr>
            <p:cNvPr id="288" name="直線矢印コネクタ 287"/>
            <p:cNvCxnSpPr/>
            <p:nvPr/>
          </p:nvCxnSpPr>
          <p:spPr>
            <a:xfrm flipV="1">
              <a:off x="3144545" y="3830388"/>
              <a:ext cx="1253795" cy="122566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正方形/長方形 288"/>
            <p:cNvSpPr/>
            <p:nvPr/>
          </p:nvSpPr>
          <p:spPr>
            <a:xfrm>
              <a:off x="3248446" y="4156705"/>
              <a:ext cx="959313" cy="720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B050"/>
                </a:solidFill>
              </a:endParaRPr>
            </a:p>
          </p:txBody>
        </p:sp>
        <p:sp>
          <p:nvSpPr>
            <p:cNvPr id="290" name="正方形/長方形 289"/>
            <p:cNvSpPr/>
            <p:nvPr/>
          </p:nvSpPr>
          <p:spPr>
            <a:xfrm>
              <a:off x="3345626" y="4224318"/>
              <a:ext cx="7649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dirty="0">
                  <a:solidFill>
                    <a:srgbClr val="00B050"/>
                  </a:solidFill>
                </a:rPr>
                <a:t>LPF</a:t>
              </a:r>
              <a:endParaRPr lang="ja-JP" altLang="en-US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36" name="グループ化 335"/>
          <p:cNvGrpSpPr/>
          <p:nvPr/>
        </p:nvGrpSpPr>
        <p:grpSpPr>
          <a:xfrm>
            <a:off x="102884" y="4716981"/>
            <a:ext cx="2160667" cy="1176883"/>
            <a:chOff x="102885" y="2402258"/>
            <a:chExt cx="2160667" cy="1176883"/>
          </a:xfrm>
        </p:grpSpPr>
        <p:cxnSp>
          <p:nvCxnSpPr>
            <p:cNvPr id="339" name="直線コネクタ 338"/>
            <p:cNvCxnSpPr/>
            <p:nvPr/>
          </p:nvCxnSpPr>
          <p:spPr>
            <a:xfrm>
              <a:off x="513510" y="2412815"/>
              <a:ext cx="0" cy="785069"/>
            </a:xfrm>
            <a:prstGeom prst="line">
              <a:avLst/>
            </a:prstGeom>
            <a:ln w="635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線矢印コネクタ 339"/>
            <p:cNvCxnSpPr/>
            <p:nvPr/>
          </p:nvCxnSpPr>
          <p:spPr>
            <a:xfrm>
              <a:off x="102885" y="3191343"/>
              <a:ext cx="216066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1" name="グループ化 340"/>
            <p:cNvGrpSpPr/>
            <p:nvPr/>
          </p:nvGrpSpPr>
          <p:grpSpPr>
            <a:xfrm>
              <a:off x="1301798" y="2974801"/>
              <a:ext cx="161158" cy="343827"/>
              <a:chOff x="7511628" y="3333084"/>
              <a:chExt cx="161158" cy="343827"/>
            </a:xfrm>
          </p:grpSpPr>
          <p:sp>
            <p:nvSpPr>
              <p:cNvPr id="347" name="正方形/長方形 346"/>
              <p:cNvSpPr/>
              <p:nvPr/>
            </p:nvSpPr>
            <p:spPr>
              <a:xfrm>
                <a:off x="7537028" y="3333084"/>
                <a:ext cx="114981" cy="343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48" name="グループ化 347"/>
              <p:cNvGrpSpPr/>
              <p:nvPr/>
            </p:nvGrpSpPr>
            <p:grpSpPr>
              <a:xfrm>
                <a:off x="7511628" y="3370230"/>
                <a:ext cx="161158" cy="306681"/>
                <a:chOff x="7635298" y="3359551"/>
                <a:chExt cx="161158" cy="306681"/>
              </a:xfrm>
            </p:grpSpPr>
            <p:sp>
              <p:nvSpPr>
                <p:cNvPr id="349" name="フリーフォーム 348"/>
                <p:cNvSpPr/>
                <p:nvPr/>
              </p:nvSpPr>
              <p:spPr>
                <a:xfrm>
                  <a:off x="7635298" y="3359551"/>
                  <a:ext cx="66954" cy="306681"/>
                </a:xfrm>
                <a:custGeom>
                  <a:avLst/>
                  <a:gdLst>
                    <a:gd name="connsiteX0" fmla="*/ 765713 w 765713"/>
                    <a:gd name="connsiteY0" fmla="*/ 0 h 2235981"/>
                    <a:gd name="connsiteX1" fmla="*/ 67213 w 765713"/>
                    <a:gd name="connsiteY1" fmla="*/ 723900 h 2235981"/>
                    <a:gd name="connsiteX2" fmla="*/ 765713 w 765713"/>
                    <a:gd name="connsiteY2" fmla="*/ 1422400 h 2235981"/>
                    <a:gd name="connsiteX3" fmla="*/ 67213 w 765713"/>
                    <a:gd name="connsiteY3" fmla="*/ 2171700 h 2235981"/>
                    <a:gd name="connsiteX4" fmla="*/ 67213 w 765713"/>
                    <a:gd name="connsiteY4" fmla="*/ 2146300 h 2235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713" h="2235981">
                      <a:moveTo>
                        <a:pt x="765713" y="0"/>
                      </a:moveTo>
                      <a:cubicBezTo>
                        <a:pt x="416463" y="243416"/>
                        <a:pt x="67213" y="486833"/>
                        <a:pt x="67213" y="723900"/>
                      </a:cubicBezTo>
                      <a:cubicBezTo>
                        <a:pt x="67213" y="960967"/>
                        <a:pt x="765713" y="1181100"/>
                        <a:pt x="765713" y="1422400"/>
                      </a:cubicBezTo>
                      <a:cubicBezTo>
                        <a:pt x="765713" y="1663700"/>
                        <a:pt x="183630" y="2051050"/>
                        <a:pt x="67213" y="2171700"/>
                      </a:cubicBezTo>
                      <a:cubicBezTo>
                        <a:pt x="-49204" y="2292350"/>
                        <a:pt x="9004" y="2219325"/>
                        <a:pt x="67213" y="214630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0" name="フリーフォーム 349"/>
                <p:cNvSpPr/>
                <p:nvPr/>
              </p:nvSpPr>
              <p:spPr>
                <a:xfrm>
                  <a:off x="7729502" y="3359551"/>
                  <a:ext cx="66954" cy="306681"/>
                </a:xfrm>
                <a:custGeom>
                  <a:avLst/>
                  <a:gdLst>
                    <a:gd name="connsiteX0" fmla="*/ 765713 w 765713"/>
                    <a:gd name="connsiteY0" fmla="*/ 0 h 2235981"/>
                    <a:gd name="connsiteX1" fmla="*/ 67213 w 765713"/>
                    <a:gd name="connsiteY1" fmla="*/ 723900 h 2235981"/>
                    <a:gd name="connsiteX2" fmla="*/ 765713 w 765713"/>
                    <a:gd name="connsiteY2" fmla="*/ 1422400 h 2235981"/>
                    <a:gd name="connsiteX3" fmla="*/ 67213 w 765713"/>
                    <a:gd name="connsiteY3" fmla="*/ 2171700 h 2235981"/>
                    <a:gd name="connsiteX4" fmla="*/ 67213 w 765713"/>
                    <a:gd name="connsiteY4" fmla="*/ 2146300 h 2235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713" h="2235981">
                      <a:moveTo>
                        <a:pt x="765713" y="0"/>
                      </a:moveTo>
                      <a:cubicBezTo>
                        <a:pt x="416463" y="243416"/>
                        <a:pt x="67213" y="486833"/>
                        <a:pt x="67213" y="723900"/>
                      </a:cubicBezTo>
                      <a:cubicBezTo>
                        <a:pt x="67213" y="960967"/>
                        <a:pt x="765713" y="1181100"/>
                        <a:pt x="765713" y="1422400"/>
                      </a:cubicBezTo>
                      <a:cubicBezTo>
                        <a:pt x="765713" y="1663700"/>
                        <a:pt x="183630" y="2051050"/>
                        <a:pt x="67213" y="2171700"/>
                      </a:cubicBezTo>
                      <a:cubicBezTo>
                        <a:pt x="-49204" y="2292350"/>
                        <a:pt x="9004" y="2219325"/>
                        <a:pt x="67213" y="214630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342" name="直線コネクタ 341"/>
            <p:cNvCxnSpPr/>
            <p:nvPr/>
          </p:nvCxnSpPr>
          <p:spPr>
            <a:xfrm>
              <a:off x="811864" y="2402258"/>
              <a:ext cx="0" cy="795626"/>
            </a:xfrm>
            <a:prstGeom prst="line">
              <a:avLst/>
            </a:prstGeom>
            <a:ln w="635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3" name="テキスト ボックス 342"/>
                <p:cNvSpPr txBox="1"/>
                <p:nvPr/>
              </p:nvSpPr>
              <p:spPr>
                <a:xfrm>
                  <a:off x="293090" y="3179031"/>
                  <a:ext cx="4626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343" name="テキスト ボックス 3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90" y="3179031"/>
                  <a:ext cx="462626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テキスト ボックス 343"/>
                <p:cNvSpPr txBox="1"/>
                <p:nvPr/>
              </p:nvSpPr>
              <p:spPr>
                <a:xfrm>
                  <a:off x="653417" y="3179031"/>
                  <a:ext cx="4626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344" name="テキスト ボックス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417" y="3179031"/>
                  <a:ext cx="462626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グループ化 2"/>
          <p:cNvGrpSpPr/>
          <p:nvPr/>
        </p:nvGrpSpPr>
        <p:grpSpPr>
          <a:xfrm>
            <a:off x="6899291" y="836712"/>
            <a:ext cx="2160667" cy="1176883"/>
            <a:chOff x="6899291" y="980728"/>
            <a:chExt cx="2160667" cy="1176883"/>
          </a:xfrm>
        </p:grpSpPr>
        <p:grpSp>
          <p:nvGrpSpPr>
            <p:cNvPr id="351" name="グループ化 350"/>
            <p:cNvGrpSpPr/>
            <p:nvPr/>
          </p:nvGrpSpPr>
          <p:grpSpPr>
            <a:xfrm>
              <a:off x="6899291" y="980728"/>
              <a:ext cx="2160667" cy="1176883"/>
              <a:chOff x="102885" y="2402258"/>
              <a:chExt cx="2160667" cy="1176883"/>
            </a:xfrm>
          </p:grpSpPr>
          <p:cxnSp>
            <p:nvCxnSpPr>
              <p:cNvPr id="352" name="直線コネクタ 351"/>
              <p:cNvCxnSpPr/>
              <p:nvPr/>
            </p:nvCxnSpPr>
            <p:spPr>
              <a:xfrm>
                <a:off x="1597335" y="2485488"/>
                <a:ext cx="0" cy="712396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線コネクタ 352"/>
              <p:cNvCxnSpPr/>
              <p:nvPr/>
            </p:nvCxnSpPr>
            <p:spPr>
              <a:xfrm>
                <a:off x="1957375" y="2485488"/>
                <a:ext cx="0" cy="712396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線コネクタ 353"/>
              <p:cNvCxnSpPr/>
              <p:nvPr/>
            </p:nvCxnSpPr>
            <p:spPr>
              <a:xfrm>
                <a:off x="513510" y="2412815"/>
                <a:ext cx="0" cy="785069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線矢印コネクタ 354"/>
              <p:cNvCxnSpPr/>
              <p:nvPr/>
            </p:nvCxnSpPr>
            <p:spPr>
              <a:xfrm>
                <a:off x="102885" y="3191343"/>
                <a:ext cx="2160667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6" name="グループ化 355"/>
              <p:cNvGrpSpPr/>
              <p:nvPr/>
            </p:nvGrpSpPr>
            <p:grpSpPr>
              <a:xfrm>
                <a:off x="1301798" y="2974801"/>
                <a:ext cx="161158" cy="343827"/>
                <a:chOff x="7511628" y="3333084"/>
                <a:chExt cx="161158" cy="343827"/>
              </a:xfrm>
            </p:grpSpPr>
            <p:sp>
              <p:nvSpPr>
                <p:cNvPr id="362" name="正方形/長方形 361"/>
                <p:cNvSpPr/>
                <p:nvPr/>
              </p:nvSpPr>
              <p:spPr>
                <a:xfrm>
                  <a:off x="7537028" y="3333084"/>
                  <a:ext cx="114981" cy="3438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63" name="グループ化 362"/>
                <p:cNvGrpSpPr/>
                <p:nvPr/>
              </p:nvGrpSpPr>
              <p:grpSpPr>
                <a:xfrm>
                  <a:off x="7511628" y="3370230"/>
                  <a:ext cx="161158" cy="306681"/>
                  <a:chOff x="7635298" y="3359551"/>
                  <a:chExt cx="161158" cy="306681"/>
                </a:xfrm>
              </p:grpSpPr>
              <p:sp>
                <p:nvSpPr>
                  <p:cNvPr id="364" name="フリーフォーム 363"/>
                  <p:cNvSpPr/>
                  <p:nvPr/>
                </p:nvSpPr>
                <p:spPr>
                  <a:xfrm>
                    <a:off x="7635298" y="3359551"/>
                    <a:ext cx="66954" cy="306681"/>
                  </a:xfrm>
                  <a:custGeom>
                    <a:avLst/>
                    <a:gdLst>
                      <a:gd name="connsiteX0" fmla="*/ 765713 w 765713"/>
                      <a:gd name="connsiteY0" fmla="*/ 0 h 2235981"/>
                      <a:gd name="connsiteX1" fmla="*/ 67213 w 765713"/>
                      <a:gd name="connsiteY1" fmla="*/ 723900 h 2235981"/>
                      <a:gd name="connsiteX2" fmla="*/ 765713 w 765713"/>
                      <a:gd name="connsiteY2" fmla="*/ 1422400 h 2235981"/>
                      <a:gd name="connsiteX3" fmla="*/ 67213 w 765713"/>
                      <a:gd name="connsiteY3" fmla="*/ 2171700 h 2235981"/>
                      <a:gd name="connsiteX4" fmla="*/ 67213 w 765713"/>
                      <a:gd name="connsiteY4" fmla="*/ 2146300 h 223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5713" h="2235981">
                        <a:moveTo>
                          <a:pt x="765713" y="0"/>
                        </a:moveTo>
                        <a:cubicBezTo>
                          <a:pt x="416463" y="243416"/>
                          <a:pt x="67213" y="486833"/>
                          <a:pt x="67213" y="723900"/>
                        </a:cubicBezTo>
                        <a:cubicBezTo>
                          <a:pt x="67213" y="960967"/>
                          <a:pt x="765713" y="1181100"/>
                          <a:pt x="765713" y="1422400"/>
                        </a:cubicBezTo>
                        <a:cubicBezTo>
                          <a:pt x="765713" y="1663700"/>
                          <a:pt x="183630" y="2051050"/>
                          <a:pt x="67213" y="2171700"/>
                        </a:cubicBezTo>
                        <a:cubicBezTo>
                          <a:pt x="-49204" y="2292350"/>
                          <a:pt x="9004" y="2219325"/>
                          <a:pt x="67213" y="214630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5" name="フリーフォーム 364"/>
                  <p:cNvSpPr/>
                  <p:nvPr/>
                </p:nvSpPr>
                <p:spPr>
                  <a:xfrm>
                    <a:off x="7729502" y="3359551"/>
                    <a:ext cx="66954" cy="306681"/>
                  </a:xfrm>
                  <a:custGeom>
                    <a:avLst/>
                    <a:gdLst>
                      <a:gd name="connsiteX0" fmla="*/ 765713 w 765713"/>
                      <a:gd name="connsiteY0" fmla="*/ 0 h 2235981"/>
                      <a:gd name="connsiteX1" fmla="*/ 67213 w 765713"/>
                      <a:gd name="connsiteY1" fmla="*/ 723900 h 2235981"/>
                      <a:gd name="connsiteX2" fmla="*/ 765713 w 765713"/>
                      <a:gd name="connsiteY2" fmla="*/ 1422400 h 2235981"/>
                      <a:gd name="connsiteX3" fmla="*/ 67213 w 765713"/>
                      <a:gd name="connsiteY3" fmla="*/ 2171700 h 2235981"/>
                      <a:gd name="connsiteX4" fmla="*/ 67213 w 765713"/>
                      <a:gd name="connsiteY4" fmla="*/ 2146300 h 223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5713" h="2235981">
                        <a:moveTo>
                          <a:pt x="765713" y="0"/>
                        </a:moveTo>
                        <a:cubicBezTo>
                          <a:pt x="416463" y="243416"/>
                          <a:pt x="67213" y="486833"/>
                          <a:pt x="67213" y="723900"/>
                        </a:cubicBezTo>
                        <a:cubicBezTo>
                          <a:pt x="67213" y="960967"/>
                          <a:pt x="765713" y="1181100"/>
                          <a:pt x="765713" y="1422400"/>
                        </a:cubicBezTo>
                        <a:cubicBezTo>
                          <a:pt x="765713" y="1663700"/>
                          <a:pt x="183630" y="2051050"/>
                          <a:pt x="67213" y="2171700"/>
                        </a:cubicBezTo>
                        <a:cubicBezTo>
                          <a:pt x="-49204" y="2292350"/>
                          <a:pt x="9004" y="2219325"/>
                          <a:pt x="67213" y="214630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cxnSp>
            <p:nvCxnSpPr>
              <p:cNvPr id="357" name="直線コネクタ 356"/>
              <p:cNvCxnSpPr/>
              <p:nvPr/>
            </p:nvCxnSpPr>
            <p:spPr>
              <a:xfrm>
                <a:off x="811864" y="2402258"/>
                <a:ext cx="0" cy="795626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8" name="テキスト ボックス 357"/>
                  <p:cNvSpPr txBox="1"/>
                  <p:nvPr/>
                </p:nvSpPr>
                <p:spPr>
                  <a:xfrm>
                    <a:off x="293090" y="3179031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358" name="テキスト ボックス 3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90" y="3179031"/>
                    <a:ext cx="462626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9" name="テキスト ボックス 358"/>
                  <p:cNvSpPr txBox="1"/>
                  <p:nvPr/>
                </p:nvSpPr>
                <p:spPr>
                  <a:xfrm>
                    <a:off x="653417" y="3179031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359" name="テキスト ボックス 3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417" y="3179031"/>
                    <a:ext cx="462626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2" name="円/楕円 391"/>
            <p:cNvSpPr/>
            <p:nvPr/>
          </p:nvSpPr>
          <p:spPr>
            <a:xfrm>
              <a:off x="6931812" y="1500226"/>
              <a:ext cx="156276" cy="258233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円/楕円 392"/>
            <p:cNvSpPr/>
            <p:nvPr/>
          </p:nvSpPr>
          <p:spPr>
            <a:xfrm>
              <a:off x="7821308" y="1500226"/>
              <a:ext cx="156276" cy="258234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2" name="テキスト ボックス 411"/>
          <p:cNvSpPr txBox="1"/>
          <p:nvPr/>
        </p:nvSpPr>
        <p:spPr>
          <a:xfrm>
            <a:off x="5728696" y="4337776"/>
            <a:ext cx="1330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IMD3 level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804248" y="4507910"/>
            <a:ext cx="2232248" cy="1176883"/>
            <a:chOff x="6804248" y="4955682"/>
            <a:chExt cx="2232248" cy="1176883"/>
          </a:xfrm>
        </p:grpSpPr>
        <p:grpSp>
          <p:nvGrpSpPr>
            <p:cNvPr id="405" name="グループ化 404"/>
            <p:cNvGrpSpPr/>
            <p:nvPr/>
          </p:nvGrpSpPr>
          <p:grpSpPr>
            <a:xfrm>
              <a:off x="6875829" y="4955682"/>
              <a:ext cx="2160667" cy="1176883"/>
              <a:chOff x="6832115" y="5526635"/>
              <a:chExt cx="2160667" cy="1176883"/>
            </a:xfrm>
          </p:grpSpPr>
          <p:cxnSp>
            <p:nvCxnSpPr>
              <p:cNvPr id="395" name="直線コネクタ 394"/>
              <p:cNvCxnSpPr/>
              <p:nvPr/>
            </p:nvCxnSpPr>
            <p:spPr>
              <a:xfrm>
                <a:off x="7242740" y="5537192"/>
                <a:ext cx="0" cy="785069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直線矢印コネクタ 395"/>
              <p:cNvCxnSpPr/>
              <p:nvPr/>
            </p:nvCxnSpPr>
            <p:spPr>
              <a:xfrm>
                <a:off x="6832115" y="6315720"/>
                <a:ext cx="2160667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7" name="グループ化 396"/>
              <p:cNvGrpSpPr/>
              <p:nvPr/>
            </p:nvGrpSpPr>
            <p:grpSpPr>
              <a:xfrm>
                <a:off x="8031028" y="6099178"/>
                <a:ext cx="161158" cy="343827"/>
                <a:chOff x="7511628" y="3333084"/>
                <a:chExt cx="161158" cy="343827"/>
              </a:xfrm>
            </p:grpSpPr>
            <p:sp>
              <p:nvSpPr>
                <p:cNvPr id="401" name="正方形/長方形 400"/>
                <p:cNvSpPr/>
                <p:nvPr/>
              </p:nvSpPr>
              <p:spPr>
                <a:xfrm>
                  <a:off x="7537028" y="3333084"/>
                  <a:ext cx="114981" cy="3438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02" name="グループ化 401"/>
                <p:cNvGrpSpPr/>
                <p:nvPr/>
              </p:nvGrpSpPr>
              <p:grpSpPr>
                <a:xfrm>
                  <a:off x="7511628" y="3370230"/>
                  <a:ext cx="161158" cy="306681"/>
                  <a:chOff x="7635298" y="3359551"/>
                  <a:chExt cx="161158" cy="306681"/>
                </a:xfrm>
              </p:grpSpPr>
              <p:sp>
                <p:nvSpPr>
                  <p:cNvPr id="403" name="フリーフォーム 402"/>
                  <p:cNvSpPr/>
                  <p:nvPr/>
                </p:nvSpPr>
                <p:spPr>
                  <a:xfrm>
                    <a:off x="7635298" y="3359551"/>
                    <a:ext cx="66954" cy="306681"/>
                  </a:xfrm>
                  <a:custGeom>
                    <a:avLst/>
                    <a:gdLst>
                      <a:gd name="connsiteX0" fmla="*/ 765713 w 765713"/>
                      <a:gd name="connsiteY0" fmla="*/ 0 h 2235981"/>
                      <a:gd name="connsiteX1" fmla="*/ 67213 w 765713"/>
                      <a:gd name="connsiteY1" fmla="*/ 723900 h 2235981"/>
                      <a:gd name="connsiteX2" fmla="*/ 765713 w 765713"/>
                      <a:gd name="connsiteY2" fmla="*/ 1422400 h 2235981"/>
                      <a:gd name="connsiteX3" fmla="*/ 67213 w 765713"/>
                      <a:gd name="connsiteY3" fmla="*/ 2171700 h 2235981"/>
                      <a:gd name="connsiteX4" fmla="*/ 67213 w 765713"/>
                      <a:gd name="connsiteY4" fmla="*/ 2146300 h 223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5713" h="2235981">
                        <a:moveTo>
                          <a:pt x="765713" y="0"/>
                        </a:moveTo>
                        <a:cubicBezTo>
                          <a:pt x="416463" y="243416"/>
                          <a:pt x="67213" y="486833"/>
                          <a:pt x="67213" y="723900"/>
                        </a:cubicBezTo>
                        <a:cubicBezTo>
                          <a:pt x="67213" y="960967"/>
                          <a:pt x="765713" y="1181100"/>
                          <a:pt x="765713" y="1422400"/>
                        </a:cubicBezTo>
                        <a:cubicBezTo>
                          <a:pt x="765713" y="1663700"/>
                          <a:pt x="183630" y="2051050"/>
                          <a:pt x="67213" y="2171700"/>
                        </a:cubicBezTo>
                        <a:cubicBezTo>
                          <a:pt x="-49204" y="2292350"/>
                          <a:pt x="9004" y="2219325"/>
                          <a:pt x="67213" y="214630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4" name="フリーフォーム 403"/>
                  <p:cNvSpPr/>
                  <p:nvPr/>
                </p:nvSpPr>
                <p:spPr>
                  <a:xfrm>
                    <a:off x="7729502" y="3359551"/>
                    <a:ext cx="66954" cy="306681"/>
                  </a:xfrm>
                  <a:custGeom>
                    <a:avLst/>
                    <a:gdLst>
                      <a:gd name="connsiteX0" fmla="*/ 765713 w 765713"/>
                      <a:gd name="connsiteY0" fmla="*/ 0 h 2235981"/>
                      <a:gd name="connsiteX1" fmla="*/ 67213 w 765713"/>
                      <a:gd name="connsiteY1" fmla="*/ 723900 h 2235981"/>
                      <a:gd name="connsiteX2" fmla="*/ 765713 w 765713"/>
                      <a:gd name="connsiteY2" fmla="*/ 1422400 h 2235981"/>
                      <a:gd name="connsiteX3" fmla="*/ 67213 w 765713"/>
                      <a:gd name="connsiteY3" fmla="*/ 2171700 h 2235981"/>
                      <a:gd name="connsiteX4" fmla="*/ 67213 w 765713"/>
                      <a:gd name="connsiteY4" fmla="*/ 2146300 h 223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5713" h="2235981">
                        <a:moveTo>
                          <a:pt x="765713" y="0"/>
                        </a:moveTo>
                        <a:cubicBezTo>
                          <a:pt x="416463" y="243416"/>
                          <a:pt x="67213" y="486833"/>
                          <a:pt x="67213" y="723900"/>
                        </a:cubicBezTo>
                        <a:cubicBezTo>
                          <a:pt x="67213" y="960967"/>
                          <a:pt x="765713" y="1181100"/>
                          <a:pt x="765713" y="1422400"/>
                        </a:cubicBezTo>
                        <a:cubicBezTo>
                          <a:pt x="765713" y="1663700"/>
                          <a:pt x="183630" y="2051050"/>
                          <a:pt x="67213" y="2171700"/>
                        </a:cubicBezTo>
                        <a:cubicBezTo>
                          <a:pt x="-49204" y="2292350"/>
                          <a:pt x="9004" y="2219325"/>
                          <a:pt x="67213" y="214630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cxnSp>
            <p:nvCxnSpPr>
              <p:cNvPr id="398" name="直線コネクタ 397"/>
              <p:cNvCxnSpPr/>
              <p:nvPr/>
            </p:nvCxnSpPr>
            <p:spPr>
              <a:xfrm>
                <a:off x="7541094" y="5526635"/>
                <a:ext cx="0" cy="795626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9" name="テキスト ボックス 398"/>
                  <p:cNvSpPr txBox="1"/>
                  <p:nvPr/>
                </p:nvSpPr>
                <p:spPr>
                  <a:xfrm>
                    <a:off x="7022320" y="6303408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399" name="テキスト ボックス 3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2320" y="6303408"/>
                    <a:ext cx="462626" cy="4001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0" name="テキスト ボックス 399"/>
                  <p:cNvSpPr txBox="1"/>
                  <p:nvPr/>
                </p:nvSpPr>
                <p:spPr>
                  <a:xfrm>
                    <a:off x="7382647" y="6303408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400" name="テキスト ボックス 3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2647" y="6303408"/>
                    <a:ext cx="462626" cy="4001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6" name="直線コネクタ 405"/>
            <p:cNvCxnSpPr/>
            <p:nvPr/>
          </p:nvCxnSpPr>
          <p:spPr>
            <a:xfrm>
              <a:off x="6982612" y="5208782"/>
              <a:ext cx="0" cy="542526"/>
            </a:xfrm>
            <a:prstGeom prst="line">
              <a:avLst/>
            </a:prstGeom>
            <a:ln w="63500">
              <a:solidFill>
                <a:srgbClr val="0000FF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コネクタ 406"/>
            <p:cNvCxnSpPr/>
            <p:nvPr/>
          </p:nvCxnSpPr>
          <p:spPr>
            <a:xfrm>
              <a:off x="7871961" y="5210876"/>
              <a:ext cx="0" cy="540432"/>
            </a:xfrm>
            <a:prstGeom prst="line">
              <a:avLst/>
            </a:prstGeom>
            <a:ln w="63500">
              <a:solidFill>
                <a:srgbClr val="0000FF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線コネクタ 413"/>
            <p:cNvCxnSpPr/>
            <p:nvPr/>
          </p:nvCxnSpPr>
          <p:spPr>
            <a:xfrm>
              <a:off x="6804248" y="5183382"/>
              <a:ext cx="1281256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6804248" y="2330250"/>
            <a:ext cx="2211467" cy="1890838"/>
            <a:chOff x="6804248" y="2618282"/>
            <a:chExt cx="2211467" cy="1890838"/>
          </a:xfrm>
        </p:grpSpPr>
        <p:cxnSp>
          <p:nvCxnSpPr>
            <p:cNvPr id="367" name="直線コネクタ 366"/>
            <p:cNvCxnSpPr/>
            <p:nvPr/>
          </p:nvCxnSpPr>
          <p:spPr>
            <a:xfrm>
              <a:off x="8349498" y="2923934"/>
              <a:ext cx="0" cy="489974"/>
            </a:xfrm>
            <a:prstGeom prst="line">
              <a:avLst/>
            </a:prstGeom>
            <a:ln w="635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線コネクタ 367"/>
            <p:cNvCxnSpPr/>
            <p:nvPr/>
          </p:nvCxnSpPr>
          <p:spPr>
            <a:xfrm>
              <a:off x="8709538" y="2923934"/>
              <a:ext cx="0" cy="489974"/>
            </a:xfrm>
            <a:prstGeom prst="line">
              <a:avLst/>
            </a:prstGeom>
            <a:ln w="635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線コネクタ 368"/>
            <p:cNvCxnSpPr/>
            <p:nvPr/>
          </p:nvCxnSpPr>
          <p:spPr>
            <a:xfrm>
              <a:off x="7265673" y="2628839"/>
              <a:ext cx="0" cy="785069"/>
            </a:xfrm>
            <a:prstGeom prst="line">
              <a:avLst/>
            </a:prstGeom>
            <a:ln w="635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矢印コネクタ 369"/>
            <p:cNvCxnSpPr/>
            <p:nvPr/>
          </p:nvCxnSpPr>
          <p:spPr>
            <a:xfrm>
              <a:off x="6855048" y="3407367"/>
              <a:ext cx="216066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1" name="グループ化 370"/>
            <p:cNvGrpSpPr/>
            <p:nvPr/>
          </p:nvGrpSpPr>
          <p:grpSpPr>
            <a:xfrm>
              <a:off x="8053961" y="3190825"/>
              <a:ext cx="161158" cy="343827"/>
              <a:chOff x="7511628" y="3333084"/>
              <a:chExt cx="161158" cy="343827"/>
            </a:xfrm>
          </p:grpSpPr>
          <p:sp>
            <p:nvSpPr>
              <p:cNvPr id="377" name="正方形/長方形 376"/>
              <p:cNvSpPr/>
              <p:nvPr/>
            </p:nvSpPr>
            <p:spPr>
              <a:xfrm>
                <a:off x="7537028" y="3333084"/>
                <a:ext cx="114981" cy="343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78" name="グループ化 377"/>
              <p:cNvGrpSpPr/>
              <p:nvPr/>
            </p:nvGrpSpPr>
            <p:grpSpPr>
              <a:xfrm>
                <a:off x="7511628" y="3370230"/>
                <a:ext cx="161158" cy="306681"/>
                <a:chOff x="7635298" y="3359551"/>
                <a:chExt cx="161158" cy="306681"/>
              </a:xfrm>
            </p:grpSpPr>
            <p:sp>
              <p:nvSpPr>
                <p:cNvPr id="379" name="フリーフォーム 378"/>
                <p:cNvSpPr/>
                <p:nvPr/>
              </p:nvSpPr>
              <p:spPr>
                <a:xfrm>
                  <a:off x="7635298" y="3359551"/>
                  <a:ext cx="66954" cy="306681"/>
                </a:xfrm>
                <a:custGeom>
                  <a:avLst/>
                  <a:gdLst>
                    <a:gd name="connsiteX0" fmla="*/ 765713 w 765713"/>
                    <a:gd name="connsiteY0" fmla="*/ 0 h 2235981"/>
                    <a:gd name="connsiteX1" fmla="*/ 67213 w 765713"/>
                    <a:gd name="connsiteY1" fmla="*/ 723900 h 2235981"/>
                    <a:gd name="connsiteX2" fmla="*/ 765713 w 765713"/>
                    <a:gd name="connsiteY2" fmla="*/ 1422400 h 2235981"/>
                    <a:gd name="connsiteX3" fmla="*/ 67213 w 765713"/>
                    <a:gd name="connsiteY3" fmla="*/ 2171700 h 2235981"/>
                    <a:gd name="connsiteX4" fmla="*/ 67213 w 765713"/>
                    <a:gd name="connsiteY4" fmla="*/ 2146300 h 2235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713" h="2235981">
                      <a:moveTo>
                        <a:pt x="765713" y="0"/>
                      </a:moveTo>
                      <a:cubicBezTo>
                        <a:pt x="416463" y="243416"/>
                        <a:pt x="67213" y="486833"/>
                        <a:pt x="67213" y="723900"/>
                      </a:cubicBezTo>
                      <a:cubicBezTo>
                        <a:pt x="67213" y="960967"/>
                        <a:pt x="765713" y="1181100"/>
                        <a:pt x="765713" y="1422400"/>
                      </a:cubicBezTo>
                      <a:cubicBezTo>
                        <a:pt x="765713" y="1663700"/>
                        <a:pt x="183630" y="2051050"/>
                        <a:pt x="67213" y="2171700"/>
                      </a:cubicBezTo>
                      <a:cubicBezTo>
                        <a:pt x="-49204" y="2292350"/>
                        <a:pt x="9004" y="2219325"/>
                        <a:pt x="67213" y="214630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 379"/>
                <p:cNvSpPr/>
                <p:nvPr/>
              </p:nvSpPr>
              <p:spPr>
                <a:xfrm>
                  <a:off x="7729502" y="3359551"/>
                  <a:ext cx="66954" cy="306681"/>
                </a:xfrm>
                <a:custGeom>
                  <a:avLst/>
                  <a:gdLst>
                    <a:gd name="connsiteX0" fmla="*/ 765713 w 765713"/>
                    <a:gd name="connsiteY0" fmla="*/ 0 h 2235981"/>
                    <a:gd name="connsiteX1" fmla="*/ 67213 w 765713"/>
                    <a:gd name="connsiteY1" fmla="*/ 723900 h 2235981"/>
                    <a:gd name="connsiteX2" fmla="*/ 765713 w 765713"/>
                    <a:gd name="connsiteY2" fmla="*/ 1422400 h 2235981"/>
                    <a:gd name="connsiteX3" fmla="*/ 67213 w 765713"/>
                    <a:gd name="connsiteY3" fmla="*/ 2171700 h 2235981"/>
                    <a:gd name="connsiteX4" fmla="*/ 67213 w 765713"/>
                    <a:gd name="connsiteY4" fmla="*/ 2146300 h 2235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713" h="2235981">
                      <a:moveTo>
                        <a:pt x="765713" y="0"/>
                      </a:moveTo>
                      <a:cubicBezTo>
                        <a:pt x="416463" y="243416"/>
                        <a:pt x="67213" y="486833"/>
                        <a:pt x="67213" y="723900"/>
                      </a:cubicBezTo>
                      <a:cubicBezTo>
                        <a:pt x="67213" y="960967"/>
                        <a:pt x="765713" y="1181100"/>
                        <a:pt x="765713" y="1422400"/>
                      </a:cubicBezTo>
                      <a:cubicBezTo>
                        <a:pt x="765713" y="1663700"/>
                        <a:pt x="183630" y="2051050"/>
                        <a:pt x="67213" y="2171700"/>
                      </a:cubicBezTo>
                      <a:cubicBezTo>
                        <a:pt x="-49204" y="2292350"/>
                        <a:pt x="9004" y="2219325"/>
                        <a:pt x="67213" y="214630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372" name="直線コネクタ 371"/>
            <p:cNvCxnSpPr/>
            <p:nvPr/>
          </p:nvCxnSpPr>
          <p:spPr>
            <a:xfrm>
              <a:off x="7564027" y="2618282"/>
              <a:ext cx="0" cy="795626"/>
            </a:xfrm>
            <a:prstGeom prst="line">
              <a:avLst/>
            </a:prstGeom>
            <a:ln w="635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3" name="テキスト ボックス 372"/>
                <p:cNvSpPr txBox="1"/>
                <p:nvPr/>
              </p:nvSpPr>
              <p:spPr>
                <a:xfrm>
                  <a:off x="7045253" y="3395055"/>
                  <a:ext cx="4626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>
            <p:sp>
              <p:nvSpPr>
                <p:cNvPr id="373" name="テキスト ボックス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5253" y="3395055"/>
                  <a:ext cx="462626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4" name="テキスト ボックス 373"/>
                <p:cNvSpPr txBox="1"/>
                <p:nvPr/>
              </p:nvSpPr>
              <p:spPr>
                <a:xfrm>
                  <a:off x="7405580" y="3395055"/>
                  <a:ext cx="4626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>
            <p:sp>
              <p:nvSpPr>
                <p:cNvPr id="374" name="テキスト ボックス 3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580" y="3395055"/>
                  <a:ext cx="462626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5" name="テキスト ボックス 374"/>
                <p:cNvSpPr txBox="1"/>
                <p:nvPr/>
              </p:nvSpPr>
              <p:spPr>
                <a:xfrm rot="16200000">
                  <a:off x="8147544" y="3752310"/>
                  <a:ext cx="1144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75" name="テキスト ボックス 3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147544" y="3752310"/>
                  <a:ext cx="1144288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r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6" name="テキスト ボックス 375"/>
                <p:cNvSpPr txBox="1"/>
                <p:nvPr/>
              </p:nvSpPr>
              <p:spPr>
                <a:xfrm rot="16200000">
                  <a:off x="7768333" y="3752310"/>
                  <a:ext cx="1144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76" name="テキスト ボックス 3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768333" y="3752310"/>
                  <a:ext cx="1144288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3" name="直線コネクタ 382"/>
            <p:cNvCxnSpPr/>
            <p:nvPr/>
          </p:nvCxnSpPr>
          <p:spPr>
            <a:xfrm>
              <a:off x="8079361" y="2643682"/>
              <a:ext cx="936354" cy="0"/>
            </a:xfrm>
            <a:prstGeom prst="line">
              <a:avLst/>
            </a:prstGeom>
            <a:ln w="349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矢印コネクタ 385"/>
            <p:cNvCxnSpPr/>
            <p:nvPr/>
          </p:nvCxnSpPr>
          <p:spPr>
            <a:xfrm>
              <a:off x="8349498" y="2674069"/>
              <a:ext cx="0" cy="25965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矢印コネクタ 386"/>
            <p:cNvCxnSpPr/>
            <p:nvPr/>
          </p:nvCxnSpPr>
          <p:spPr>
            <a:xfrm>
              <a:off x="8709538" y="2674069"/>
              <a:ext cx="0" cy="25965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線コネクタ 387"/>
            <p:cNvCxnSpPr/>
            <p:nvPr/>
          </p:nvCxnSpPr>
          <p:spPr>
            <a:xfrm>
              <a:off x="6963769" y="2871382"/>
              <a:ext cx="0" cy="542526"/>
            </a:xfrm>
            <a:prstGeom prst="line">
              <a:avLst/>
            </a:prstGeom>
            <a:ln w="63500">
              <a:solidFill>
                <a:srgbClr val="0000FF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/>
            <p:cNvCxnSpPr/>
            <p:nvPr/>
          </p:nvCxnSpPr>
          <p:spPr>
            <a:xfrm>
              <a:off x="7853118" y="2873476"/>
              <a:ext cx="0" cy="540432"/>
            </a:xfrm>
            <a:prstGeom prst="line">
              <a:avLst/>
            </a:prstGeom>
            <a:ln w="63500">
              <a:solidFill>
                <a:srgbClr val="0000FF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線コネクタ 416"/>
            <p:cNvCxnSpPr/>
            <p:nvPr/>
          </p:nvCxnSpPr>
          <p:spPr>
            <a:xfrm>
              <a:off x="6804248" y="2850249"/>
              <a:ext cx="1281256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8" name="テキスト ボックス 417"/>
          <p:cNvSpPr txBox="1"/>
          <p:nvPr/>
        </p:nvSpPr>
        <p:spPr>
          <a:xfrm>
            <a:off x="5709614" y="2164232"/>
            <a:ext cx="1330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IMD3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level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419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Switching spurious Reducing ?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3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526900" y="1852363"/>
            <a:ext cx="8293572" cy="4600973"/>
            <a:chOff x="454892" y="2020565"/>
            <a:chExt cx="8293572" cy="4600973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54892" y="2020565"/>
              <a:ext cx="8293572" cy="4432771"/>
              <a:chOff x="395536" y="1847600"/>
              <a:chExt cx="8293572" cy="443277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847600"/>
                <a:ext cx="8293572" cy="4432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正方形/長方形 5"/>
              <p:cNvSpPr/>
              <p:nvPr/>
            </p:nvSpPr>
            <p:spPr>
              <a:xfrm>
                <a:off x="1475656" y="2179812"/>
                <a:ext cx="6426000" cy="3528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1556486" y="6159873"/>
              <a:ext cx="634058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Attenuation of Switching </a:t>
              </a:r>
              <a:r>
                <a:rPr lang="en-US" altLang="ja-JP" sz="2400" b="1" dirty="0"/>
                <a:t>S</a:t>
              </a:r>
              <a:r>
                <a:rPr kumimoji="1" lang="en-US" altLang="ja-JP" sz="2400" b="1" dirty="0" smtClean="0"/>
                <a:t>purious using LPF [dB]</a:t>
              </a:r>
              <a:endParaRPr kumimoji="1" lang="ja-JP" altLang="en-US" sz="2400" b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6200000">
              <a:off x="-356901" y="3724040"/>
              <a:ext cx="20852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IMD3 Error [%]</a:t>
              </a:r>
              <a:endParaRPr kumimoji="1"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08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for ADC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45856" y="1687840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AD7266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45856" y="2181845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AD7265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24168" y="2754583"/>
            <a:ext cx="248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12bits SAR ADC</a:t>
            </a:r>
            <a:endParaRPr kumimoji="1" lang="ja-JP" altLang="en-US" sz="2800" b="1" dirty="0"/>
          </a:p>
        </p:txBody>
      </p:sp>
      <p:pic>
        <p:nvPicPr>
          <p:cNvPr id="4098" name="Picture 2" descr="コンバータ評価開発ボード（EVAL-CED1Z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1" y="1348669"/>
            <a:ext cx="646747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9324528" y="834432"/>
            <a:ext cx="2402324" cy="846041"/>
            <a:chOff x="5292080" y="4916832"/>
            <a:chExt cx="2402324" cy="846041"/>
          </a:xfrm>
        </p:grpSpPr>
        <p:sp>
          <p:nvSpPr>
            <p:cNvPr id="8" name="正方形/長方形 7"/>
            <p:cNvSpPr/>
            <p:nvPr/>
          </p:nvSpPr>
          <p:spPr>
            <a:xfrm>
              <a:off x="5292080" y="4916832"/>
              <a:ext cx="2402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/>
                <a:t>EVAL-AD7266EDZ</a:t>
              </a:r>
              <a:endParaRPr lang="ja-JP" altLang="en-US" sz="2400" b="1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292080" y="5301208"/>
              <a:ext cx="24023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/>
                <a:t>EVAL-AD7266EDZ</a:t>
              </a:r>
              <a:endParaRPr lang="ja-JP" altLang="en-US" sz="2400" b="1" dirty="0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9845856" y="372767"/>
            <a:ext cx="172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EVAL-CED1Z</a:t>
            </a:r>
            <a:endParaRPr lang="ja-JP" altLang="en-US" sz="2400" b="1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6732280" y="2860337"/>
            <a:ext cx="3600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74995" y="5364505"/>
            <a:ext cx="6715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http://www.analog.com/jp/analog-to-digital-converters/ad-converters-ad7265</a:t>
            </a:r>
          </a:p>
          <a:p>
            <a:pPr algn="ctr"/>
            <a:r>
              <a:rPr kumimoji="1" lang="en-US" altLang="ja-JP" sz="1600" dirty="0" smtClean="0"/>
              <a:t>-products/EVAL-AD7265/evaluation-eb_AD7266_AD7265/fca.html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69692" y="3644462"/>
            <a:ext cx="19913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Evaluation Board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5554930" y="1926929"/>
            <a:ext cx="0" cy="684000"/>
          </a:xfrm>
          <a:prstGeom prst="straightConnector1">
            <a:avLst/>
          </a:prstGeom>
          <a:ln w="539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178791" y="147783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ADC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996327" y="1418410"/>
            <a:ext cx="1536574" cy="494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355112" y="1340768"/>
            <a:ext cx="2929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Converter </a:t>
            </a:r>
            <a:r>
              <a:rPr lang="en-US" altLang="ja-JP" sz="2000" b="1" dirty="0">
                <a:solidFill>
                  <a:srgbClr val="FF0000"/>
                </a:solidFill>
              </a:rPr>
              <a:t>Evaluation and 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000" b="1" dirty="0" smtClean="0">
                <a:solidFill>
                  <a:srgbClr val="FF0000"/>
                </a:solidFill>
              </a:rPr>
              <a:t>Development </a:t>
            </a:r>
            <a:r>
              <a:rPr lang="en-US" altLang="ja-JP" sz="2000" b="1" dirty="0">
                <a:solidFill>
                  <a:srgbClr val="FF0000"/>
                </a:solidFill>
              </a:rPr>
              <a:t>Board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663252" y="4608047"/>
            <a:ext cx="1536574" cy="494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34224" y="4550949"/>
            <a:ext cx="5116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PC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6977446" y="1948081"/>
            <a:ext cx="2096345" cy="2444899"/>
            <a:chOff x="6876480" y="1110739"/>
            <a:chExt cx="2096345" cy="2444899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6876480" y="2519650"/>
              <a:ext cx="1900520" cy="1035988"/>
              <a:chOff x="7118993" y="4064290"/>
              <a:chExt cx="1900520" cy="1035988"/>
            </a:xfrm>
          </p:grpSpPr>
          <p:sp>
            <p:nvSpPr>
              <p:cNvPr id="21" name="テキスト ボックス 20"/>
              <p:cNvSpPr txBox="1"/>
              <p:nvPr/>
            </p:nvSpPr>
            <p:spPr>
              <a:xfrm>
                <a:off x="7565974" y="4064290"/>
                <a:ext cx="11576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/>
                  <a:t>30,50kHz</a:t>
                </a:r>
                <a:endParaRPr kumimoji="1" lang="ja-JP" altLang="en-US" sz="2000" b="1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7118993" y="4392392"/>
                <a:ext cx="19005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/>
                  <a:t>Phase Switching</a:t>
                </a:r>
              </a:p>
              <a:p>
                <a:r>
                  <a:rPr kumimoji="1" lang="en-US" altLang="ja-JP" sz="2000" b="1" dirty="0" smtClean="0"/>
                  <a:t>Two-tone Signal</a:t>
                </a:r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6971283" y="1110739"/>
              <a:ext cx="2001542" cy="1383767"/>
              <a:chOff x="6837793" y="1110739"/>
              <a:chExt cx="2001542" cy="1383767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7318900" y="1110739"/>
                <a:ext cx="8981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 AWG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40" name="Picture 2" descr="C:\Documents and Settings\kazuyuki.wakabayashi\デスクトップ\image01.bm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7793" y="1513769"/>
                <a:ext cx="2001542" cy="980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6" name="正方形/長方形 45"/>
          <p:cNvSpPr/>
          <p:nvPr/>
        </p:nvSpPr>
        <p:spPr>
          <a:xfrm>
            <a:off x="424565" y="2022113"/>
            <a:ext cx="959575" cy="38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395537" y="2361553"/>
            <a:ext cx="749107" cy="188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1520" y="1945860"/>
            <a:ext cx="904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/>
              <a:t>Power</a:t>
            </a:r>
          </a:p>
          <a:p>
            <a:pPr algn="ctr"/>
            <a:r>
              <a:rPr lang="en-US" altLang="ja-JP" sz="2000" b="1" dirty="0" smtClean="0"/>
              <a:t>Supply</a:t>
            </a:r>
            <a:endParaRPr kumimoji="1" lang="ja-JP" altLang="en-US" sz="2000" b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395537" y="3337152"/>
            <a:ext cx="1238687" cy="464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9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80120"/>
            <a:ext cx="7992888" cy="5589240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Research 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en-US" altLang="ja-JP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Low IMD3 two-tone </a:t>
            </a:r>
            <a:r>
              <a:rPr lang="en-US" altLang="ja-JP" sz="36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ignal </a:t>
            </a:r>
            <a:r>
              <a:rPr lang="en-US" altLang="ja-JP" sz="36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eneration</a:t>
            </a: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Experimental results</a:t>
            </a: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Applied to ADC testing</a:t>
            </a:r>
            <a:r>
              <a:rPr lang="ja-JP" altLang="en-US" sz="3600" dirty="0" smtClean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Under review</a:t>
            </a:r>
            <a:r>
              <a:rPr lang="ja-JP" altLang="en-US" sz="3600" dirty="0" smtClean="0">
                <a:solidFill>
                  <a:schemeClr val="bg1">
                    <a:lumMod val="50000"/>
                  </a:schemeClr>
                </a:solidFill>
              </a:rPr>
              <a:t>）</a:t>
            </a:r>
            <a:endParaRPr lang="en-US" altLang="ja-JP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b="1" i="1" u="sng" dirty="0" smtClean="0"/>
              <a:t>Conclusion</a:t>
            </a:r>
          </a:p>
          <a:p>
            <a:endParaRPr lang="en-US" altLang="ja-JP" sz="3600" dirty="0" smtClean="0"/>
          </a:p>
          <a:p>
            <a:endParaRPr lang="en-US" altLang="ja-JP" sz="3600" dirty="0" smtClean="0"/>
          </a:p>
          <a:p>
            <a:endParaRPr kumimoji="1" lang="ja-JP" alt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73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80120"/>
            <a:ext cx="7992888" cy="5589240"/>
          </a:xfrm>
        </p:spPr>
        <p:txBody>
          <a:bodyPr>
            <a:noAutofit/>
          </a:bodyPr>
          <a:lstStyle/>
          <a:p>
            <a:r>
              <a:rPr lang="en-US" altLang="ja-JP" sz="3600" b="1" i="1" u="sng" dirty="0" smtClean="0"/>
              <a:t>Research </a:t>
            </a:r>
            <a:r>
              <a:rPr lang="en-US" altLang="ja-JP" sz="3600" b="1" i="1" u="sng" dirty="0" smtClean="0"/>
              <a:t>motivation</a:t>
            </a:r>
            <a:endParaRPr lang="en-US" altLang="ja-JP" sz="3600" b="1" i="1" u="sng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Low IMD3 two-tone </a:t>
            </a:r>
            <a:r>
              <a:rPr lang="en-US" altLang="ja-JP" sz="36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ignal </a:t>
            </a:r>
            <a:r>
              <a:rPr lang="en-US" altLang="ja-JP" sz="36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eneration</a:t>
            </a: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Experimental results</a:t>
            </a: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Applied to ADC testing</a:t>
            </a:r>
            <a:r>
              <a:rPr lang="ja-JP" altLang="en-US" sz="3600" dirty="0" smtClean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Under review</a:t>
            </a:r>
            <a:r>
              <a:rPr lang="ja-JP" altLang="en-US" sz="3600" dirty="0" smtClean="0">
                <a:solidFill>
                  <a:schemeClr val="bg1">
                    <a:lumMod val="50000"/>
                  </a:schemeClr>
                </a:solidFill>
              </a:rPr>
              <a:t>）</a:t>
            </a:r>
            <a:endParaRPr lang="en-US" altLang="ja-JP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altLang="ja-JP" sz="3600" dirty="0" smtClean="0"/>
          </a:p>
          <a:p>
            <a:endParaRPr lang="en-US" altLang="ja-JP" sz="3600" dirty="0" smtClean="0"/>
          </a:p>
          <a:p>
            <a:endParaRPr kumimoji="1" lang="ja-JP" alt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73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Motivation  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908434" y="764704"/>
            <a:ext cx="7327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L</a:t>
            </a:r>
            <a:r>
              <a:rPr kumimoji="1" lang="en-US" altLang="ja-JP" sz="3200" dirty="0" smtClean="0"/>
              <a:t>ow </a:t>
            </a:r>
            <a:r>
              <a:rPr lang="en-US" altLang="ja-JP" sz="3200" dirty="0" smtClean="0"/>
              <a:t>d</a:t>
            </a:r>
            <a:r>
              <a:rPr kumimoji="1" lang="en-US" altLang="ja-JP" sz="3200" dirty="0" smtClean="0"/>
              <a:t>istortion two-tone signal generation</a:t>
            </a:r>
          </a:p>
          <a:p>
            <a:pPr algn="ctr"/>
            <a:r>
              <a:rPr kumimoji="1" lang="en-US" altLang="ja-JP" sz="3200" dirty="0" smtClean="0"/>
              <a:t> for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ADC testing with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low cost </a:t>
            </a:r>
            <a:r>
              <a:rPr kumimoji="1" lang="en-US" altLang="ja-JP" sz="3200" dirty="0" smtClean="0"/>
              <a:t>AWG </a:t>
            </a:r>
          </a:p>
          <a:p>
            <a:pPr algn="ctr"/>
            <a:r>
              <a:rPr kumimoji="1" lang="en-US" altLang="ja-JP" sz="3200" dirty="0" smtClean="0"/>
              <a:t>by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only changing DSP program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grpSp>
        <p:nvGrpSpPr>
          <p:cNvPr id="46" name="グループ化 29"/>
          <p:cNvGrpSpPr/>
          <p:nvPr/>
        </p:nvGrpSpPr>
        <p:grpSpPr>
          <a:xfrm>
            <a:off x="3012725" y="3166504"/>
            <a:ext cx="1272751" cy="760386"/>
            <a:chOff x="3155233" y="3450077"/>
            <a:chExt cx="1272751" cy="760386"/>
          </a:xfrm>
        </p:grpSpPr>
        <p:sp>
          <p:nvSpPr>
            <p:cNvPr id="47" name="ホームベース 46"/>
            <p:cNvSpPr>
              <a:spLocks noChangeAspect="1"/>
            </p:cNvSpPr>
            <p:nvPr/>
          </p:nvSpPr>
          <p:spPr>
            <a:xfrm rot="10800000">
              <a:off x="3155233" y="3450077"/>
              <a:ext cx="1272751" cy="760386"/>
            </a:xfrm>
            <a:prstGeom prst="homePlat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3392427" y="3507105"/>
              <a:ext cx="1035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b="1" dirty="0" smtClean="0"/>
                <a:t>ADC</a:t>
              </a:r>
              <a:endParaRPr kumimoji="1" lang="ja-JP" altLang="en-US" sz="3600" b="1" dirty="0"/>
            </a:p>
          </p:txBody>
        </p:sp>
      </p:grpSp>
      <p:cxnSp>
        <p:nvCxnSpPr>
          <p:cNvPr id="49" name="直線コネクタ 48"/>
          <p:cNvCxnSpPr/>
          <p:nvPr/>
        </p:nvCxnSpPr>
        <p:spPr>
          <a:xfrm>
            <a:off x="2116108" y="4706052"/>
            <a:ext cx="0" cy="1008112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2468528" y="4706052"/>
            <a:ext cx="0" cy="1008112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763688" y="5331264"/>
            <a:ext cx="0" cy="36004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820948" y="5331264"/>
            <a:ext cx="0" cy="36004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1259632" y="5714164"/>
            <a:ext cx="216024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角丸四角形 53"/>
          <p:cNvSpPr/>
          <p:nvPr/>
        </p:nvSpPr>
        <p:spPr>
          <a:xfrm>
            <a:off x="190942" y="2848261"/>
            <a:ext cx="4309050" cy="36050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226667" y="2492896"/>
            <a:ext cx="22376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</a:t>
            </a:r>
            <a:endParaRPr kumimoji="1" lang="ja-JP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285335" y="3942259"/>
            <a:ext cx="103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DUT</a:t>
            </a:r>
            <a:endParaRPr kumimoji="1" lang="ja-JP" altLang="en-US" sz="2800" b="1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49660" y="5786100"/>
            <a:ext cx="350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kumimoji="1" lang="en-US" altLang="ja-JP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test signal</a:t>
            </a:r>
            <a:endParaRPr kumimoji="1" lang="ja-JP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963724" y="492674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IMD3</a:t>
            </a:r>
            <a:endParaRPr kumimoji="1" lang="ja-JP" altLang="en-US" sz="2400" b="1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806090" y="492674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IMD3</a:t>
            </a:r>
            <a:endParaRPr kumimoji="1" lang="ja-JP" altLang="en-US" sz="2400" b="1" dirty="0"/>
          </a:p>
        </p:txBody>
      </p:sp>
      <p:grpSp>
        <p:nvGrpSpPr>
          <p:cNvPr id="98" name="グループ化 90"/>
          <p:cNvGrpSpPr/>
          <p:nvPr/>
        </p:nvGrpSpPr>
        <p:grpSpPr>
          <a:xfrm>
            <a:off x="504154" y="3143084"/>
            <a:ext cx="1240662" cy="775766"/>
            <a:chOff x="1189559" y="1527104"/>
            <a:chExt cx="1240662" cy="775766"/>
          </a:xfrm>
        </p:grpSpPr>
        <p:sp>
          <p:nvSpPr>
            <p:cNvPr id="104" name="正方形/長方形 103"/>
            <p:cNvSpPr/>
            <p:nvPr/>
          </p:nvSpPr>
          <p:spPr>
            <a:xfrm>
              <a:off x="1189559" y="1527104"/>
              <a:ext cx="1240662" cy="77576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1232456" y="1608151"/>
              <a:ext cx="11548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/>
                <a:t>AWG</a:t>
              </a:r>
              <a:endParaRPr kumimoji="1" lang="ja-JP" altLang="en-US" sz="3600" b="1" dirty="0"/>
            </a:p>
          </p:txBody>
        </p:sp>
      </p:grpSp>
      <p:cxnSp>
        <p:nvCxnSpPr>
          <p:cNvPr id="106" name="直線コネクタ 105"/>
          <p:cNvCxnSpPr/>
          <p:nvPr/>
        </p:nvCxnSpPr>
        <p:spPr>
          <a:xfrm>
            <a:off x="1763688" y="3535930"/>
            <a:ext cx="1249038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グループ化 67"/>
          <p:cNvGrpSpPr/>
          <p:nvPr/>
        </p:nvGrpSpPr>
        <p:grpSpPr>
          <a:xfrm>
            <a:off x="7465791" y="3156966"/>
            <a:ext cx="1272751" cy="760386"/>
            <a:chOff x="3155233" y="3433748"/>
            <a:chExt cx="1272751" cy="760386"/>
          </a:xfrm>
        </p:grpSpPr>
        <p:sp>
          <p:nvSpPr>
            <p:cNvPr id="58" name="ホームベース 57"/>
            <p:cNvSpPr>
              <a:spLocks noChangeAspect="1"/>
            </p:cNvSpPr>
            <p:nvPr/>
          </p:nvSpPr>
          <p:spPr>
            <a:xfrm rot="10800000">
              <a:off x="3155233" y="3433748"/>
              <a:ext cx="1272751" cy="760386"/>
            </a:xfrm>
            <a:prstGeom prst="homePlat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392427" y="3490776"/>
              <a:ext cx="1035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b="1" dirty="0" smtClean="0"/>
                <a:t>ADC</a:t>
              </a:r>
              <a:endParaRPr kumimoji="1" lang="ja-JP" altLang="en-US" sz="3600" b="1" dirty="0"/>
            </a:p>
          </p:txBody>
        </p:sp>
      </p:grpSp>
      <p:cxnSp>
        <p:nvCxnSpPr>
          <p:cNvPr id="60" name="直線コネクタ 59"/>
          <p:cNvCxnSpPr>
            <a:endCxn id="58" idx="3"/>
          </p:cNvCxnSpPr>
          <p:nvPr/>
        </p:nvCxnSpPr>
        <p:spPr>
          <a:xfrm>
            <a:off x="6216753" y="3527141"/>
            <a:ext cx="1249038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6569174" y="4706052"/>
            <a:ext cx="0" cy="1008112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6921594" y="4706052"/>
            <a:ext cx="0" cy="1008112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6216754" y="5604378"/>
            <a:ext cx="0" cy="9001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7274014" y="5604378"/>
            <a:ext cx="0" cy="9001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5712698" y="5714164"/>
            <a:ext cx="216024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角丸四角形 65"/>
          <p:cNvSpPr/>
          <p:nvPr/>
        </p:nvSpPr>
        <p:spPr>
          <a:xfrm>
            <a:off x="4644008" y="2855052"/>
            <a:ext cx="4309050" cy="35982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961381" y="2499687"/>
            <a:ext cx="16743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738401" y="3925930"/>
            <a:ext cx="103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DUT</a:t>
            </a:r>
            <a:endParaRPr kumimoji="1" lang="ja-JP" altLang="en-US" sz="2800" b="1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016748" y="5786100"/>
            <a:ext cx="356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test signal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392153" y="510848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IMD3</a:t>
            </a:r>
            <a:endParaRPr kumimoji="1" lang="ja-JP" altLang="en-US" sz="2400" b="1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285444" y="510848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IMD3</a:t>
            </a:r>
            <a:endParaRPr kumimoji="1" lang="ja-JP" altLang="en-US" sz="2400" b="1" dirty="0"/>
          </a:p>
        </p:txBody>
      </p:sp>
      <p:grpSp>
        <p:nvGrpSpPr>
          <p:cNvPr id="69" name="グループ化 90"/>
          <p:cNvGrpSpPr/>
          <p:nvPr/>
        </p:nvGrpSpPr>
        <p:grpSpPr>
          <a:xfrm>
            <a:off x="4976430" y="3159413"/>
            <a:ext cx="1240662" cy="775766"/>
            <a:chOff x="1189559" y="1527104"/>
            <a:chExt cx="1240662" cy="775766"/>
          </a:xfrm>
        </p:grpSpPr>
        <p:sp>
          <p:nvSpPr>
            <p:cNvPr id="70" name="正方形/長方形 69"/>
            <p:cNvSpPr/>
            <p:nvPr/>
          </p:nvSpPr>
          <p:spPr>
            <a:xfrm>
              <a:off x="1189559" y="1527104"/>
              <a:ext cx="1240662" cy="77576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1232456" y="1608151"/>
              <a:ext cx="11548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/>
                <a:t>AWG</a:t>
              </a:r>
              <a:endParaRPr kumimoji="1" lang="ja-JP" altLang="en-US" sz="3600" b="1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644008" y="4027136"/>
            <a:ext cx="1911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DSP program 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change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 rot="10800000">
            <a:off x="5503052" y="3997546"/>
            <a:ext cx="162018" cy="146172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2228688" y="3539938"/>
            <a:ext cx="914400" cy="1107762"/>
            <a:chOff x="2228688" y="3465814"/>
            <a:chExt cx="914400" cy="1107762"/>
          </a:xfrm>
        </p:grpSpPr>
        <p:grpSp>
          <p:nvGrpSpPr>
            <p:cNvPr id="72" name="グループ化 71"/>
            <p:cNvGrpSpPr/>
            <p:nvPr/>
          </p:nvGrpSpPr>
          <p:grpSpPr>
            <a:xfrm rot="900000" flipH="1">
              <a:off x="2293574" y="3465814"/>
              <a:ext cx="92357" cy="466216"/>
              <a:chOff x="4516944" y="1453466"/>
              <a:chExt cx="108000" cy="545182"/>
            </a:xfrm>
          </p:grpSpPr>
          <p:sp>
            <p:nvSpPr>
              <p:cNvPr id="73" name="正方形/長方形 72"/>
              <p:cNvSpPr/>
              <p:nvPr/>
            </p:nvSpPr>
            <p:spPr>
              <a:xfrm>
                <a:off x="4516944" y="1782648"/>
                <a:ext cx="108000" cy="216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二等辺三角形 73"/>
              <p:cNvSpPr/>
              <p:nvPr/>
            </p:nvSpPr>
            <p:spPr>
              <a:xfrm>
                <a:off x="4535880" y="1453466"/>
                <a:ext cx="64800" cy="324000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円弧 6"/>
            <p:cNvSpPr/>
            <p:nvPr/>
          </p:nvSpPr>
          <p:spPr>
            <a:xfrm rot="15469306">
              <a:off x="2228688" y="3659176"/>
              <a:ext cx="914400" cy="914400"/>
            </a:xfrm>
            <a:prstGeom prst="arc">
              <a:avLst>
                <a:gd name="adj1" fmla="val 16200000"/>
                <a:gd name="adj2" fmla="val 1957016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6725909" y="3541299"/>
            <a:ext cx="914400" cy="1107762"/>
            <a:chOff x="2228688" y="3465814"/>
            <a:chExt cx="914400" cy="1107762"/>
          </a:xfrm>
        </p:grpSpPr>
        <p:grpSp>
          <p:nvGrpSpPr>
            <p:cNvPr id="79" name="グループ化 78"/>
            <p:cNvGrpSpPr/>
            <p:nvPr/>
          </p:nvGrpSpPr>
          <p:grpSpPr>
            <a:xfrm rot="900000" flipH="1">
              <a:off x="2293574" y="3465814"/>
              <a:ext cx="92357" cy="466216"/>
              <a:chOff x="4516944" y="1453466"/>
              <a:chExt cx="108000" cy="545182"/>
            </a:xfrm>
          </p:grpSpPr>
          <p:sp>
            <p:nvSpPr>
              <p:cNvPr id="81" name="正方形/長方形 80"/>
              <p:cNvSpPr/>
              <p:nvPr/>
            </p:nvSpPr>
            <p:spPr>
              <a:xfrm>
                <a:off x="4516944" y="1782648"/>
                <a:ext cx="108000" cy="216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二等辺三角形 81"/>
              <p:cNvSpPr/>
              <p:nvPr/>
            </p:nvSpPr>
            <p:spPr>
              <a:xfrm>
                <a:off x="4535880" y="1453466"/>
                <a:ext cx="64800" cy="324000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0" name="円弧 79"/>
            <p:cNvSpPr/>
            <p:nvPr/>
          </p:nvSpPr>
          <p:spPr>
            <a:xfrm rot="15469306">
              <a:off x="2228688" y="3659176"/>
              <a:ext cx="914400" cy="914400"/>
            </a:xfrm>
            <a:prstGeom prst="arc">
              <a:avLst>
                <a:gd name="adj1" fmla="val 16200000"/>
                <a:gd name="adj2" fmla="val 1957016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0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Two-Tone Signal Generation</a:t>
            </a:r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kumimoji="1"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AWG 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07504" y="1293421"/>
            <a:ext cx="5381311" cy="211252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 rot="10800000">
            <a:off x="2758070" y="2155986"/>
            <a:ext cx="1367368" cy="720000"/>
            <a:chOff x="3006024" y="3550423"/>
            <a:chExt cx="1367368" cy="720000"/>
          </a:xfrm>
        </p:grpSpPr>
        <p:sp>
          <p:nvSpPr>
            <p:cNvPr id="24" name="ホームベース 23"/>
            <p:cNvSpPr>
              <a:spLocks noChangeAspect="1"/>
            </p:cNvSpPr>
            <p:nvPr/>
          </p:nvSpPr>
          <p:spPr>
            <a:xfrm rot="10800000">
              <a:off x="3006024" y="3550423"/>
              <a:ext cx="1205151" cy="720000"/>
            </a:xfrm>
            <a:prstGeom prst="homePlat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10800000">
              <a:off x="3022656" y="3587257"/>
              <a:ext cx="1350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b="1" dirty="0" smtClean="0"/>
                <a:t>DAC</a:t>
              </a:r>
              <a:endParaRPr kumimoji="1" lang="ja-JP" altLang="en-US" sz="3600" b="1" dirty="0"/>
            </a:p>
          </p:txBody>
        </p:sp>
      </p:grpSp>
      <p:cxnSp>
        <p:nvCxnSpPr>
          <p:cNvPr id="30" name="直線コネクタ 29"/>
          <p:cNvCxnSpPr/>
          <p:nvPr/>
        </p:nvCxnSpPr>
        <p:spPr>
          <a:xfrm>
            <a:off x="1450413" y="2518003"/>
            <a:ext cx="1440372" cy="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4" idx="3"/>
            <a:endCxn id="72" idx="3"/>
          </p:cNvCxnSpPr>
          <p:nvPr/>
        </p:nvCxnSpPr>
        <p:spPr>
          <a:xfrm>
            <a:off x="4125438" y="2515986"/>
            <a:ext cx="2515885" cy="3778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635604" y="2490547"/>
            <a:ext cx="1076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Digital </a:t>
            </a:r>
            <a:endParaRPr lang="en-US" altLang="ja-JP" sz="2400" b="1" dirty="0" smtClean="0"/>
          </a:p>
          <a:p>
            <a:pPr algn="ctr"/>
            <a:r>
              <a:rPr kumimoji="1" lang="en-US" altLang="ja-JP" sz="2400" b="1" dirty="0" smtClean="0"/>
              <a:t>Signal</a:t>
            </a:r>
          </a:p>
        </p:txBody>
      </p:sp>
      <p:cxnSp>
        <p:nvCxnSpPr>
          <p:cNvPr id="50" name="直線コネクタ 49"/>
          <p:cNvCxnSpPr/>
          <p:nvPr/>
        </p:nvCxnSpPr>
        <p:spPr>
          <a:xfrm flipV="1">
            <a:off x="7868058" y="2515947"/>
            <a:ext cx="808398" cy="3817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/>
          <p:cNvGrpSpPr/>
          <p:nvPr/>
        </p:nvGrpSpPr>
        <p:grpSpPr>
          <a:xfrm>
            <a:off x="331839" y="2158003"/>
            <a:ext cx="1133088" cy="720000"/>
            <a:chOff x="189075" y="2456892"/>
            <a:chExt cx="1133088" cy="720000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285779" y="2495488"/>
              <a:ext cx="939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/>
                <a:t>DSP</a:t>
              </a:r>
              <a:endParaRPr kumimoji="1" lang="ja-JP" altLang="en-US" sz="4400" b="1" dirty="0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89075" y="2456892"/>
              <a:ext cx="1133088" cy="7200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6641323" y="2159764"/>
            <a:ext cx="1367368" cy="720000"/>
            <a:chOff x="3006024" y="3550423"/>
            <a:chExt cx="1367368" cy="720000"/>
          </a:xfrm>
        </p:grpSpPr>
        <p:sp>
          <p:nvSpPr>
            <p:cNvPr id="72" name="ホームベース 71"/>
            <p:cNvSpPr>
              <a:spLocks noChangeAspect="1"/>
            </p:cNvSpPr>
            <p:nvPr/>
          </p:nvSpPr>
          <p:spPr>
            <a:xfrm rot="10800000">
              <a:off x="3006024" y="3550423"/>
              <a:ext cx="1205151" cy="720000"/>
            </a:xfrm>
            <a:prstGeom prst="homePlate">
              <a:avLst/>
            </a:prstGeom>
            <a:solidFill>
              <a:schemeClr val="bg1"/>
            </a:solidFill>
            <a:ln w="508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022656" y="3587257"/>
              <a:ext cx="1350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b="1" dirty="0" smtClean="0"/>
                <a:t>ADC</a:t>
              </a:r>
              <a:endParaRPr kumimoji="1" lang="ja-JP" altLang="en-US" sz="36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1699581" y="1967327"/>
                <a:ext cx="8183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latin typeface="Cambria Math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81" y="1967327"/>
                <a:ext cx="81830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テキスト ボックス 89"/>
          <p:cNvSpPr txBox="1"/>
          <p:nvPr/>
        </p:nvSpPr>
        <p:spPr>
          <a:xfrm>
            <a:off x="4440350" y="1967327"/>
            <a:ext cx="49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1" dirty="0" smtClean="0">
                <a:latin typeface="Cambria Math" pitchFamily="18" charset="0"/>
                <a:ea typeface="Cambria Math" pitchFamily="18" charset="0"/>
              </a:rPr>
              <a:t>Y</a:t>
            </a:r>
            <a:endParaRPr kumimoji="1" lang="ja-JP" altLang="en-US" sz="2800" b="1" i="1" dirty="0">
              <a:latin typeface="Cambria Math" pitchFamily="18" charset="0"/>
            </a:endParaRPr>
          </a:p>
        </p:txBody>
      </p:sp>
      <p:grpSp>
        <p:nvGrpSpPr>
          <p:cNvPr id="213" name="グループ化 212"/>
          <p:cNvGrpSpPr/>
          <p:nvPr/>
        </p:nvGrpSpPr>
        <p:grpSpPr>
          <a:xfrm rot="900000">
            <a:off x="8117941" y="2524451"/>
            <a:ext cx="108000" cy="545182"/>
            <a:chOff x="4516944" y="1453466"/>
            <a:chExt cx="108000" cy="545182"/>
          </a:xfrm>
        </p:grpSpPr>
        <p:sp>
          <p:nvSpPr>
            <p:cNvPr id="214" name="正方形/長方形 213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二等辺三角形 214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6890770" y="2833772"/>
            <a:ext cx="103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/>
              <a:t>DUT</a:t>
            </a:r>
            <a:endParaRPr kumimoji="1" lang="ja-JP" altLang="en-US" sz="2800" b="1" dirty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2217473" y="920914"/>
            <a:ext cx="1305390" cy="707886"/>
            <a:chOff x="2090607" y="939478"/>
            <a:chExt cx="1305390" cy="707886"/>
          </a:xfrm>
        </p:grpSpPr>
        <p:sp>
          <p:nvSpPr>
            <p:cNvPr id="79" name="正方形/長方形 78"/>
            <p:cNvSpPr>
              <a:spLocks noChangeAspect="1"/>
            </p:cNvSpPr>
            <p:nvPr/>
          </p:nvSpPr>
          <p:spPr>
            <a:xfrm>
              <a:off x="2090607" y="939478"/>
              <a:ext cx="1305390" cy="707886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165867" y="970256"/>
              <a:ext cx="11548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b="1" dirty="0" smtClean="0"/>
                <a:t>AWG</a:t>
              </a:r>
              <a:endParaRPr kumimoji="1" lang="ja-JP" altLang="en-US" sz="3600" b="1" dirty="0"/>
            </a:p>
          </p:txBody>
        </p:sp>
      </p:grpSp>
      <p:grpSp>
        <p:nvGrpSpPr>
          <p:cNvPr id="220" name="グループ化 219"/>
          <p:cNvGrpSpPr/>
          <p:nvPr/>
        </p:nvGrpSpPr>
        <p:grpSpPr>
          <a:xfrm>
            <a:off x="1057104" y="5090862"/>
            <a:ext cx="3294909" cy="1009717"/>
            <a:chOff x="949063" y="5342289"/>
            <a:chExt cx="3294909" cy="1009717"/>
          </a:xfrm>
        </p:grpSpPr>
        <p:grpSp>
          <p:nvGrpSpPr>
            <p:cNvPr id="225" name="グループ化 224"/>
            <p:cNvGrpSpPr/>
            <p:nvPr/>
          </p:nvGrpSpPr>
          <p:grpSpPr>
            <a:xfrm>
              <a:off x="1907704" y="5342289"/>
              <a:ext cx="1057260" cy="1009717"/>
              <a:chOff x="2089725" y="5301208"/>
              <a:chExt cx="1057260" cy="1009717"/>
            </a:xfrm>
          </p:grpSpPr>
          <p:cxnSp>
            <p:nvCxnSpPr>
              <p:cNvPr id="227" name="直線コネクタ 226"/>
              <p:cNvCxnSpPr/>
              <p:nvPr/>
            </p:nvCxnSpPr>
            <p:spPr>
              <a:xfrm>
                <a:off x="2442145" y="5301208"/>
                <a:ext cx="0" cy="1008112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線コネクタ 227"/>
              <p:cNvCxnSpPr/>
              <p:nvPr/>
            </p:nvCxnSpPr>
            <p:spPr>
              <a:xfrm>
                <a:off x="2794565" y="5301208"/>
                <a:ext cx="0" cy="1008112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/>
              <p:cNvCxnSpPr/>
              <p:nvPr/>
            </p:nvCxnSpPr>
            <p:spPr>
              <a:xfrm>
                <a:off x="2089725" y="5950925"/>
                <a:ext cx="0" cy="360000"/>
              </a:xfrm>
              <a:prstGeom prst="line">
                <a:avLst/>
              </a:prstGeom>
              <a:ln w="635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線コネクタ 229"/>
              <p:cNvCxnSpPr/>
              <p:nvPr/>
            </p:nvCxnSpPr>
            <p:spPr>
              <a:xfrm>
                <a:off x="3146985" y="5950925"/>
                <a:ext cx="0" cy="360000"/>
              </a:xfrm>
              <a:prstGeom prst="line">
                <a:avLst/>
              </a:prstGeom>
              <a:ln w="635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6" name="直線矢印コネクタ 225"/>
            <p:cNvCxnSpPr/>
            <p:nvPr/>
          </p:nvCxnSpPr>
          <p:spPr>
            <a:xfrm>
              <a:off x="949063" y="6350401"/>
              <a:ext cx="329490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グループ化 267"/>
          <p:cNvGrpSpPr/>
          <p:nvPr/>
        </p:nvGrpSpPr>
        <p:grpSpPr>
          <a:xfrm>
            <a:off x="5905895" y="5071811"/>
            <a:ext cx="1065606" cy="1008112"/>
            <a:chOff x="4499992" y="5186186"/>
            <a:chExt cx="1065606" cy="1008112"/>
          </a:xfrm>
        </p:grpSpPr>
        <p:grpSp>
          <p:nvGrpSpPr>
            <p:cNvPr id="254" name="グループ化 253"/>
            <p:cNvGrpSpPr/>
            <p:nvPr/>
          </p:nvGrpSpPr>
          <p:grpSpPr>
            <a:xfrm>
              <a:off x="4505955" y="5186186"/>
              <a:ext cx="1057260" cy="1008112"/>
              <a:chOff x="2089725" y="5301208"/>
              <a:chExt cx="1057260" cy="1008112"/>
            </a:xfrm>
          </p:grpSpPr>
          <p:cxnSp>
            <p:nvCxnSpPr>
              <p:cNvPr id="256" name="直線コネクタ 255"/>
              <p:cNvCxnSpPr/>
              <p:nvPr/>
            </p:nvCxnSpPr>
            <p:spPr>
              <a:xfrm>
                <a:off x="2442145" y="5301208"/>
                <a:ext cx="0" cy="1008112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線コネクタ 256"/>
              <p:cNvCxnSpPr/>
              <p:nvPr/>
            </p:nvCxnSpPr>
            <p:spPr>
              <a:xfrm>
                <a:off x="2794565" y="5301208"/>
                <a:ext cx="0" cy="1008112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線コネクタ 257"/>
              <p:cNvCxnSpPr/>
              <p:nvPr/>
            </p:nvCxnSpPr>
            <p:spPr>
              <a:xfrm>
                <a:off x="2089725" y="5571574"/>
                <a:ext cx="0" cy="360000"/>
              </a:xfrm>
              <a:prstGeom prst="line">
                <a:avLst/>
              </a:prstGeom>
              <a:ln w="635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線コネクタ 258"/>
              <p:cNvCxnSpPr/>
              <p:nvPr/>
            </p:nvCxnSpPr>
            <p:spPr>
              <a:xfrm>
                <a:off x="3146985" y="5605290"/>
                <a:ext cx="0" cy="360000"/>
              </a:xfrm>
              <a:prstGeom prst="line">
                <a:avLst/>
              </a:prstGeom>
              <a:ln w="635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4" name="直線コネクタ 263"/>
            <p:cNvCxnSpPr/>
            <p:nvPr/>
          </p:nvCxnSpPr>
          <p:spPr>
            <a:xfrm>
              <a:off x="4499992" y="5805264"/>
              <a:ext cx="0" cy="389034"/>
            </a:xfrm>
            <a:prstGeom prst="line">
              <a:avLst/>
            </a:prstGeom>
            <a:ln w="9525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コネクタ 265"/>
            <p:cNvCxnSpPr/>
            <p:nvPr/>
          </p:nvCxnSpPr>
          <p:spPr>
            <a:xfrm>
              <a:off x="5565598" y="5820306"/>
              <a:ext cx="0" cy="373992"/>
            </a:xfrm>
            <a:prstGeom prst="line">
              <a:avLst/>
            </a:prstGeom>
            <a:ln w="9525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角丸四角形 139"/>
          <p:cNvSpPr/>
          <p:nvPr/>
        </p:nvSpPr>
        <p:spPr>
          <a:xfrm>
            <a:off x="813759" y="4189660"/>
            <a:ext cx="3601138" cy="22288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角丸四角形 302"/>
          <p:cNvSpPr/>
          <p:nvPr/>
        </p:nvSpPr>
        <p:spPr>
          <a:xfrm>
            <a:off x="4730242" y="4227760"/>
            <a:ext cx="3600000" cy="22288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74258" y="4271987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High IMD3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12350" y="4271987"/>
            <a:ext cx="2559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Low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quality test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208477" y="519717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IMD3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029760" y="518241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IMD3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4973976" y="5186108"/>
            <a:ext cx="8851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IMD3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041125" y="5171353"/>
            <a:ext cx="8851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IMD3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5" name="直線矢印コネクタ 94"/>
          <p:cNvCxnSpPr/>
          <p:nvPr/>
        </p:nvCxnSpPr>
        <p:spPr>
          <a:xfrm>
            <a:off x="4954687" y="6111414"/>
            <a:ext cx="3294909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4217747" y="2490547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Analog</a:t>
            </a:r>
          </a:p>
          <a:p>
            <a:pPr algn="ctr"/>
            <a:r>
              <a:rPr kumimoji="1" lang="en-US" altLang="ja-JP" sz="2400" b="1" dirty="0" smtClean="0"/>
              <a:t>Signal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8574" y="1719543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Nonlinear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683830" y="1694321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Nonlinear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 rot="900000">
            <a:off x="5979464" y="2545512"/>
            <a:ext cx="108000" cy="545182"/>
            <a:chOff x="4516944" y="1453466"/>
            <a:chExt cx="108000" cy="545182"/>
          </a:xfrm>
        </p:grpSpPr>
        <p:sp>
          <p:nvSpPr>
            <p:cNvPr id="67" name="正方形/長方形 66"/>
            <p:cNvSpPr/>
            <p:nvPr/>
          </p:nvSpPr>
          <p:spPr>
            <a:xfrm>
              <a:off x="4516944" y="1782648"/>
              <a:ext cx="108000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二等辺三角形 67"/>
            <p:cNvSpPr/>
            <p:nvPr/>
          </p:nvSpPr>
          <p:spPr>
            <a:xfrm>
              <a:off x="4535880" y="1453466"/>
              <a:ext cx="64800" cy="324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フリーフォーム 7"/>
          <p:cNvSpPr/>
          <p:nvPr/>
        </p:nvSpPr>
        <p:spPr>
          <a:xfrm>
            <a:off x="2614328" y="3022600"/>
            <a:ext cx="3354672" cy="1167060"/>
          </a:xfrm>
          <a:custGeom>
            <a:avLst/>
            <a:gdLst>
              <a:gd name="connsiteX0" fmla="*/ 3225800 w 3225800"/>
              <a:gd name="connsiteY0" fmla="*/ 0 h 1181100"/>
              <a:gd name="connsiteX1" fmla="*/ 3022600 w 3225800"/>
              <a:gd name="connsiteY1" fmla="*/ 406400 h 1181100"/>
              <a:gd name="connsiteX2" fmla="*/ 2413000 w 3225800"/>
              <a:gd name="connsiteY2" fmla="*/ 520700 h 1181100"/>
              <a:gd name="connsiteX3" fmla="*/ 584200 w 3225800"/>
              <a:gd name="connsiteY3" fmla="*/ 660400 h 1181100"/>
              <a:gd name="connsiteX4" fmla="*/ 0 w 3225800"/>
              <a:gd name="connsiteY4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5800" h="1181100">
                <a:moveTo>
                  <a:pt x="3225800" y="0"/>
                </a:moveTo>
                <a:cubicBezTo>
                  <a:pt x="3191933" y="159808"/>
                  <a:pt x="3158067" y="319617"/>
                  <a:pt x="3022600" y="406400"/>
                </a:cubicBezTo>
                <a:cubicBezTo>
                  <a:pt x="2887133" y="493183"/>
                  <a:pt x="2819400" y="478367"/>
                  <a:pt x="2413000" y="520700"/>
                </a:cubicBezTo>
                <a:cubicBezTo>
                  <a:pt x="2006600" y="563033"/>
                  <a:pt x="986367" y="550333"/>
                  <a:pt x="584200" y="660400"/>
                </a:cubicBezTo>
                <a:cubicBezTo>
                  <a:pt x="182033" y="770467"/>
                  <a:pt x="91016" y="975783"/>
                  <a:pt x="0" y="1181100"/>
                </a:cubicBezTo>
              </a:path>
            </a:pathLst>
          </a:cu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6540500" y="3009900"/>
            <a:ext cx="1574800" cy="1219200"/>
          </a:xfrm>
          <a:custGeom>
            <a:avLst/>
            <a:gdLst>
              <a:gd name="connsiteX0" fmla="*/ 1574800 w 1574800"/>
              <a:gd name="connsiteY0" fmla="*/ 0 h 1219200"/>
              <a:gd name="connsiteX1" fmla="*/ 1181100 w 1574800"/>
              <a:gd name="connsiteY1" fmla="*/ 546100 h 1219200"/>
              <a:gd name="connsiteX2" fmla="*/ 419100 w 1574800"/>
              <a:gd name="connsiteY2" fmla="*/ 584200 h 1219200"/>
              <a:gd name="connsiteX3" fmla="*/ 0 w 1574800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800" h="1219200">
                <a:moveTo>
                  <a:pt x="1574800" y="0"/>
                </a:moveTo>
                <a:cubicBezTo>
                  <a:pt x="1474258" y="224366"/>
                  <a:pt x="1373717" y="448733"/>
                  <a:pt x="1181100" y="546100"/>
                </a:cubicBezTo>
                <a:cubicBezTo>
                  <a:pt x="988483" y="643467"/>
                  <a:pt x="615950" y="472017"/>
                  <a:pt x="419100" y="584200"/>
                </a:cubicBezTo>
                <a:cubicBezTo>
                  <a:pt x="222250" y="696383"/>
                  <a:pt x="111125" y="957791"/>
                  <a:pt x="0" y="1219200"/>
                </a:cubicBezTo>
              </a:path>
            </a:pathLst>
          </a:cu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80528" y="-162272"/>
            <a:ext cx="9505056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IMD3 is important for Two-tone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ignal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90401" y="980728"/>
            <a:ext cx="8438043" cy="2520280"/>
            <a:chOff x="290401" y="1124744"/>
            <a:chExt cx="8438043" cy="2520280"/>
          </a:xfrm>
        </p:grpSpPr>
        <p:grpSp>
          <p:nvGrpSpPr>
            <p:cNvPr id="178" name="グループ化 177"/>
            <p:cNvGrpSpPr/>
            <p:nvPr/>
          </p:nvGrpSpPr>
          <p:grpSpPr>
            <a:xfrm>
              <a:off x="1903775" y="1133032"/>
              <a:ext cx="5909561" cy="1060688"/>
              <a:chOff x="1830791" y="684714"/>
              <a:chExt cx="5909561" cy="1060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テキスト ボックス 170"/>
                  <p:cNvSpPr txBox="1"/>
                  <p:nvPr/>
                </p:nvSpPr>
                <p:spPr>
                  <a:xfrm>
                    <a:off x="1907700" y="1166609"/>
                    <a:ext cx="5755743" cy="4932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2400" b="1" i="1" smtClean="0">
                            <a:latin typeface="Cambria Math"/>
                          </a:rPr>
                          <m:t>𝒀</m:t>
                        </m:r>
                        <m:r>
                          <a:rPr kumimoji="1" lang="en-US" altLang="ja-JP" sz="2400" b="1" i="1" smtClean="0"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kumimoji="1" lang="ja-JP" altLang="en-US" sz="2400" b="1" dirty="0" smtClean="0"/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dirty="0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ja-JP" sz="2400" b="1" i="1" dirty="0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ja-JP" sz="2400" b="1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dirty="0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ja-JP" sz="2400" b="1" i="1" dirty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dirty="0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kumimoji="1" lang="en-US" altLang="ja-JP" sz="2400" b="1" i="1" dirty="0" smtClean="0">
                                <a:latin typeface="Cambria Math"/>
                              </a:rPr>
                              <m:t>𝒊𝒏</m:t>
                            </m:r>
                          </m:sub>
                        </m:sSub>
                        <m:r>
                          <a:rPr kumimoji="1" lang="en-US" altLang="ja-JP" sz="2400" b="1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sz="2400" b="1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kumimoji="1" lang="en-US" altLang="ja-JP" sz="2400" b="1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400" b="1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400" b="1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kumimoji="1" lang="en-US" altLang="ja-JP" sz="2400" b="1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𝒊𝒏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400" b="1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ja-JP" sz="2400" b="1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altLang="ja-JP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𝒊𝒏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altLang="ja-JP" sz="2400" b="1" i="1" dirty="0" smtClean="0">
                            <a:latin typeface="Cambria Math"/>
                          </a:rPr>
                          <m:t>+</m:t>
                        </m:r>
                        <m:r>
                          <a:rPr lang="ja-JP" altLang="en-US" sz="2400" b="1" i="1" dirty="0">
                            <a:latin typeface="Cambria Math"/>
                          </a:rPr>
                          <m:t>・</m:t>
                        </m:r>
                        <m:r>
                          <a:rPr lang="ja-JP" altLang="en-US" sz="2400" b="1" i="1" dirty="0" smtClean="0">
                            <a:latin typeface="Cambria Math"/>
                          </a:rPr>
                          <m:t>・・</m:t>
                        </m:r>
                      </m:oMath>
                    </a14:m>
                    <a:endParaRPr kumimoji="1" lang="ja-JP" altLang="en-US" sz="2400" b="1" dirty="0"/>
                  </a:p>
                </p:txBody>
              </p:sp>
            </mc:Choice>
            <mc:Fallback xmlns="">
              <p:sp>
                <p:nvSpPr>
                  <p:cNvPr id="171" name="テキスト ボックス 1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7700" y="1166609"/>
                    <a:ext cx="5755743" cy="49327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3" name="テキスト ボックス 172"/>
              <p:cNvSpPr txBox="1"/>
              <p:nvPr/>
            </p:nvSpPr>
            <p:spPr>
              <a:xfrm>
                <a:off x="2280398" y="714526"/>
                <a:ext cx="5010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 smtClean="0"/>
                  <a:t>Nonlinear Time </a:t>
                </a:r>
                <a:r>
                  <a:rPr lang="en-US" altLang="ja-JP" sz="2800" b="1" dirty="0"/>
                  <a:t>I</a:t>
                </a:r>
                <a:r>
                  <a:rPr lang="en-US" altLang="ja-JP" sz="2800" b="1" dirty="0" smtClean="0"/>
                  <a:t>nvariant </a:t>
                </a:r>
                <a:r>
                  <a:rPr lang="en-US" altLang="ja-JP" sz="2800" b="1" dirty="0"/>
                  <a:t>S</a:t>
                </a:r>
                <a:r>
                  <a:rPr lang="en-US" altLang="ja-JP" sz="2800" b="1" dirty="0" smtClean="0"/>
                  <a:t>ystem</a:t>
                </a:r>
                <a:endParaRPr kumimoji="1" lang="ja-JP" altLang="en-US" sz="2800" b="1" dirty="0"/>
              </a:p>
            </p:txBody>
          </p:sp>
          <p:sp>
            <p:nvSpPr>
              <p:cNvPr id="177" name="正方形/長方形 176"/>
              <p:cNvSpPr/>
              <p:nvPr/>
            </p:nvSpPr>
            <p:spPr>
              <a:xfrm>
                <a:off x="1830791" y="684714"/>
                <a:ext cx="5909561" cy="10606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9" name="直線コネクタ 178"/>
            <p:cNvCxnSpPr/>
            <p:nvPr/>
          </p:nvCxnSpPr>
          <p:spPr>
            <a:xfrm>
              <a:off x="982985" y="1663376"/>
              <a:ext cx="9000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正方形/長方形 180"/>
                <p:cNvSpPr/>
                <p:nvPr/>
              </p:nvSpPr>
              <p:spPr>
                <a:xfrm>
                  <a:off x="873379" y="1124744"/>
                  <a:ext cx="81830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8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1" i="1" dirty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ja-JP" sz="2800" b="1" i="1" dirty="0">
                                <a:latin typeface="Cambria Math"/>
                              </a:rPr>
                              <m:t>𝒊𝒏</m:t>
                            </m:r>
                          </m:sub>
                        </m:sSub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81" name="正方形/長方形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379" y="1124744"/>
                  <a:ext cx="81830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直線コネクタ 183"/>
            <p:cNvCxnSpPr/>
            <p:nvPr/>
          </p:nvCxnSpPr>
          <p:spPr>
            <a:xfrm>
              <a:off x="7828444" y="1663376"/>
              <a:ext cx="9000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正方形/長方形 184"/>
                <p:cNvSpPr/>
                <p:nvPr/>
              </p:nvSpPr>
              <p:spPr>
                <a:xfrm>
                  <a:off x="7930976" y="1135405"/>
                  <a:ext cx="4940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b="1" i="1" dirty="0" smtClean="0">
                            <a:latin typeface="Cambria Math"/>
                          </a:rPr>
                          <m:t>𝒀</m:t>
                        </m:r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85" name="正方形/長方形 1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0976" y="1135405"/>
                  <a:ext cx="494045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グループ化 31"/>
            <p:cNvGrpSpPr/>
            <p:nvPr/>
          </p:nvGrpSpPr>
          <p:grpSpPr>
            <a:xfrm>
              <a:off x="7533259" y="1715121"/>
              <a:ext cx="711149" cy="1352618"/>
              <a:chOff x="7420589" y="1367113"/>
              <a:chExt cx="711149" cy="1352618"/>
            </a:xfrm>
          </p:grpSpPr>
          <p:grpSp>
            <p:nvGrpSpPr>
              <p:cNvPr id="196" name="グループ化 195"/>
              <p:cNvGrpSpPr/>
              <p:nvPr/>
            </p:nvGrpSpPr>
            <p:grpSpPr>
              <a:xfrm rot="900000">
                <a:off x="8023738" y="1367113"/>
                <a:ext cx="108000" cy="545182"/>
                <a:chOff x="4516944" y="1453466"/>
                <a:chExt cx="108000" cy="545182"/>
              </a:xfrm>
            </p:grpSpPr>
            <p:sp>
              <p:nvSpPr>
                <p:cNvPr id="197" name="正方形/長方形 196"/>
                <p:cNvSpPr/>
                <p:nvPr/>
              </p:nvSpPr>
              <p:spPr>
                <a:xfrm>
                  <a:off x="4516944" y="1782648"/>
                  <a:ext cx="108000" cy="216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8" name="二等辺三角形 197"/>
                <p:cNvSpPr/>
                <p:nvPr/>
              </p:nvSpPr>
              <p:spPr>
                <a:xfrm>
                  <a:off x="4535880" y="1453466"/>
                  <a:ext cx="64800" cy="324000"/>
                </a:xfrm>
                <a:prstGeom prst="triangl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9" name="フリーフォーム 198"/>
              <p:cNvSpPr/>
              <p:nvPr/>
            </p:nvSpPr>
            <p:spPr>
              <a:xfrm>
                <a:off x="7420589" y="1838531"/>
                <a:ext cx="585054" cy="881200"/>
              </a:xfrm>
              <a:custGeom>
                <a:avLst/>
                <a:gdLst>
                  <a:gd name="connsiteX0" fmla="*/ 2075543 w 2075543"/>
                  <a:gd name="connsiteY0" fmla="*/ 0 h 1248229"/>
                  <a:gd name="connsiteX1" fmla="*/ 1756229 w 2075543"/>
                  <a:gd name="connsiteY1" fmla="*/ 725715 h 1248229"/>
                  <a:gd name="connsiteX2" fmla="*/ 508000 w 2075543"/>
                  <a:gd name="connsiteY2" fmla="*/ 856343 h 1248229"/>
                  <a:gd name="connsiteX3" fmla="*/ 0 w 2075543"/>
                  <a:gd name="connsiteY3" fmla="*/ 1248229 h 124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1248229">
                    <a:moveTo>
                      <a:pt x="2075543" y="0"/>
                    </a:moveTo>
                    <a:cubicBezTo>
                      <a:pt x="2046514" y="291495"/>
                      <a:pt x="2017486" y="582991"/>
                      <a:pt x="1756229" y="725715"/>
                    </a:cubicBezTo>
                    <a:cubicBezTo>
                      <a:pt x="1494972" y="868439"/>
                      <a:pt x="800705" y="769257"/>
                      <a:pt x="508000" y="856343"/>
                    </a:cubicBezTo>
                    <a:cubicBezTo>
                      <a:pt x="215295" y="943429"/>
                      <a:pt x="107647" y="1095829"/>
                      <a:pt x="0" y="1248229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1" name="テキスト ボックス 200"/>
            <p:cNvSpPr txBox="1"/>
            <p:nvPr/>
          </p:nvSpPr>
          <p:spPr>
            <a:xfrm>
              <a:off x="290401" y="2814027"/>
              <a:ext cx="14732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Two-</a:t>
              </a:r>
              <a:r>
                <a:rPr kumimoji="1" lang="en-US" altLang="ja-JP" sz="2400" b="1" dirty="0" smtClean="0"/>
                <a:t>tone </a:t>
              </a:r>
            </a:p>
            <a:p>
              <a:pPr algn="ctr"/>
              <a:r>
                <a:rPr kumimoji="1" lang="en-US" altLang="ja-JP" sz="2400" b="1" dirty="0" smtClean="0"/>
                <a:t>signal </a:t>
              </a:r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342968" y="1914718"/>
              <a:ext cx="1368152" cy="1028674"/>
              <a:chOff x="243888" y="1464222"/>
              <a:chExt cx="1368152" cy="1028674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755564" y="1464222"/>
                <a:ext cx="0" cy="576000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1107984" y="1485216"/>
                <a:ext cx="0" cy="540000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62"/>
              <p:cNvCxnSpPr/>
              <p:nvPr/>
            </p:nvCxnSpPr>
            <p:spPr>
              <a:xfrm>
                <a:off x="243888" y="2021393"/>
                <a:ext cx="136815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67"/>
                  <p:cNvSpPr txBox="1"/>
                  <p:nvPr/>
                </p:nvSpPr>
                <p:spPr>
                  <a:xfrm>
                    <a:off x="562064" y="2092786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68" name="テキスト ボックス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064" y="2092786"/>
                    <a:ext cx="462626" cy="400110"/>
                  </a:xfrm>
                  <a:prstGeom prst="rect">
                    <a:avLst/>
                  </a:prstGeom>
                  <a:blipFill rotWithShape="1">
                    <a:blip r:embed="rId1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テキスト ボックス 68"/>
                  <p:cNvSpPr txBox="1"/>
                  <p:nvPr/>
                </p:nvSpPr>
                <p:spPr>
                  <a:xfrm>
                    <a:off x="922391" y="2092786"/>
                    <a:ext cx="46262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kumimoji="1" lang="en-US" altLang="ja-JP" sz="20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000" b="1" dirty="0"/>
                  </a:p>
                </p:txBody>
              </p:sp>
            </mc:Choice>
            <mc:Fallback xmlns="">
              <p:sp>
                <p:nvSpPr>
                  <p:cNvPr id="69" name="テキスト ボックス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2391" y="2092786"/>
                    <a:ext cx="462626" cy="400110"/>
                  </a:xfrm>
                  <a:prstGeom prst="rect">
                    <a:avLst/>
                  </a:prstGeom>
                  <a:blipFill rotWithShape="1">
                    <a:blip r:embed="rId2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グループ化 4"/>
          <p:cNvGrpSpPr/>
          <p:nvPr/>
        </p:nvGrpSpPr>
        <p:grpSpPr>
          <a:xfrm>
            <a:off x="1298983" y="5258655"/>
            <a:ext cx="6546034" cy="855384"/>
            <a:chOff x="1298983" y="5453936"/>
            <a:chExt cx="6546034" cy="855384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298983" y="5724545"/>
              <a:ext cx="65460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b="1" dirty="0" smtClean="0">
                  <a:solidFill>
                    <a:srgbClr val="FF0000"/>
                  </a:solidFill>
                </a:rPr>
                <a:t>Hardly to remove with analog filter</a:t>
              </a:r>
              <a:r>
                <a:rPr lang="ja-JP" altLang="en-US" sz="3200" b="1" dirty="0" smtClean="0">
                  <a:solidFill>
                    <a:srgbClr val="FF0000"/>
                  </a:solidFill>
                </a:rPr>
                <a:t> 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V="1">
              <a:off x="3493649" y="5453936"/>
              <a:ext cx="0" cy="35132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 flipV="1">
              <a:off x="4539342" y="5453936"/>
              <a:ext cx="0" cy="35132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1949569" y="2492896"/>
            <a:ext cx="6942911" cy="2820344"/>
            <a:chOff x="1949569" y="2688177"/>
            <a:chExt cx="6942911" cy="2820344"/>
          </a:xfrm>
        </p:grpSpPr>
        <p:cxnSp>
          <p:nvCxnSpPr>
            <p:cNvPr id="13" name="直線コネクタ 12"/>
            <p:cNvCxnSpPr/>
            <p:nvPr/>
          </p:nvCxnSpPr>
          <p:spPr>
            <a:xfrm>
              <a:off x="3829740" y="3239678"/>
              <a:ext cx="0" cy="1152000"/>
            </a:xfrm>
            <a:prstGeom prst="line">
              <a:avLst/>
            </a:prstGeom>
            <a:ln w="85725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4182160" y="3239678"/>
              <a:ext cx="0" cy="1152000"/>
            </a:xfrm>
            <a:prstGeom prst="line">
              <a:avLst/>
            </a:prstGeom>
            <a:ln w="85725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491834" y="3954496"/>
              <a:ext cx="0" cy="424648"/>
            </a:xfrm>
            <a:prstGeom prst="line">
              <a:avLst/>
            </a:prstGeom>
            <a:ln w="635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4549094" y="3954496"/>
              <a:ext cx="0" cy="424648"/>
            </a:xfrm>
            <a:prstGeom prst="line">
              <a:avLst/>
            </a:prstGeom>
            <a:ln w="635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 rot="16200000">
                  <a:off x="3963014" y="4721159"/>
                  <a:ext cx="1143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63014" y="4721159"/>
                  <a:ext cx="1143133" cy="4001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3616031" y="4433559"/>
                  <a:ext cx="4626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031" y="4433559"/>
                  <a:ext cx="462626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976358" y="4433559"/>
                  <a:ext cx="4626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358" y="4433559"/>
                  <a:ext cx="462626" cy="4001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 rot="16200000">
                  <a:off x="2905753" y="4736900"/>
                  <a:ext cx="1143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ja-JP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905753" y="4736900"/>
                  <a:ext cx="1143133" cy="4001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r="-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直線コネクタ 44"/>
            <p:cNvCxnSpPr/>
            <p:nvPr/>
          </p:nvCxnSpPr>
          <p:spPr>
            <a:xfrm>
              <a:off x="2153854" y="3954344"/>
              <a:ext cx="0" cy="424800"/>
            </a:xfrm>
            <a:prstGeom prst="line">
              <a:avLst/>
            </a:prstGeom>
            <a:ln w="635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2442448" y="4097411"/>
              <a:ext cx="0" cy="281733"/>
            </a:xfrm>
            <a:prstGeom prst="line">
              <a:avLst/>
            </a:prstGeom>
            <a:ln w="635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6034201" y="3954344"/>
              <a:ext cx="0" cy="440684"/>
            </a:xfrm>
            <a:prstGeom prst="line">
              <a:avLst/>
            </a:prstGeom>
            <a:ln w="635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5683534" y="4063032"/>
              <a:ext cx="0" cy="315004"/>
            </a:xfrm>
            <a:prstGeom prst="line">
              <a:avLst/>
            </a:prstGeom>
            <a:ln w="635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6388374" y="4063032"/>
              <a:ext cx="0" cy="315004"/>
            </a:xfrm>
            <a:prstGeom prst="line">
              <a:avLst/>
            </a:prstGeom>
            <a:ln w="63500">
              <a:solidFill>
                <a:srgbClr val="0000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7659475" y="3954344"/>
              <a:ext cx="0" cy="424800"/>
            </a:xfrm>
            <a:prstGeom prst="line">
              <a:avLst/>
            </a:prstGeom>
            <a:ln w="635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8011895" y="3954344"/>
              <a:ext cx="0" cy="424800"/>
            </a:xfrm>
            <a:prstGeom prst="line">
              <a:avLst/>
            </a:prstGeom>
            <a:ln w="635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7307055" y="4063032"/>
              <a:ext cx="0" cy="323334"/>
            </a:xfrm>
            <a:prstGeom prst="line">
              <a:avLst/>
            </a:prstGeom>
            <a:ln w="635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8364315" y="4063032"/>
              <a:ext cx="0" cy="330954"/>
            </a:xfrm>
            <a:prstGeom prst="line">
              <a:avLst/>
            </a:prstGeom>
            <a:ln w="635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/>
                <p:cNvSpPr txBox="1"/>
                <p:nvPr/>
              </p:nvSpPr>
              <p:spPr>
                <a:xfrm rot="16200000">
                  <a:off x="1933312" y="4701070"/>
                  <a:ext cx="9892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テキスト ボックス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933312" y="4701070"/>
                  <a:ext cx="989245" cy="40011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 rot="16200000">
                  <a:off x="1860923" y="4503563"/>
                  <a:ext cx="5774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𝐃𝐂</m:t>
                        </m:r>
                      </m:oMath>
                    </m:oMathPara>
                  </a14:m>
                  <a:endParaRPr kumimoji="1" lang="ja-JP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860923" y="4503563"/>
                  <a:ext cx="577401" cy="40011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/>
                <p:cNvSpPr txBox="1"/>
                <p:nvPr/>
              </p:nvSpPr>
              <p:spPr>
                <a:xfrm rot="16200000">
                  <a:off x="5525065" y="4655782"/>
                  <a:ext cx="9892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ja-JP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テキスト ボックス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525065" y="4655782"/>
                  <a:ext cx="989245" cy="40011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/>
                <p:cNvSpPr txBox="1"/>
                <p:nvPr/>
              </p:nvSpPr>
              <p:spPr>
                <a:xfrm rot="16200000">
                  <a:off x="6080118" y="4458578"/>
                  <a:ext cx="6165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73" name="テキスト ボックス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080118" y="4458578"/>
                  <a:ext cx="616514" cy="40011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/>
                <p:cNvSpPr txBox="1"/>
                <p:nvPr/>
              </p:nvSpPr>
              <p:spPr>
                <a:xfrm rot="16200000">
                  <a:off x="5346249" y="4473092"/>
                  <a:ext cx="6165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𝟐𝐟</m:t>
                            </m:r>
                          </m:e>
                          <m:sub>
                            <m:r>
                              <a:rPr kumimoji="1" lang="en-US" altLang="ja-JP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74" name="テキスト ボックス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6249" y="4473092"/>
                  <a:ext cx="616514" cy="40011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153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/>
                <p:cNvSpPr txBox="1"/>
                <p:nvPr/>
              </p:nvSpPr>
              <p:spPr>
                <a:xfrm rot="16200000">
                  <a:off x="8041544" y="4459545"/>
                  <a:ext cx="6165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𝟑𝐟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75" name="テキスト ボックス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041544" y="4459545"/>
                  <a:ext cx="616515" cy="40011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/>
                <p:cNvSpPr txBox="1"/>
                <p:nvPr/>
              </p:nvSpPr>
              <p:spPr>
                <a:xfrm rot="16200000">
                  <a:off x="6984284" y="4459545"/>
                  <a:ext cx="6165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𝟑𝐟</m:t>
                            </m:r>
                          </m:e>
                          <m:sub>
                            <m:r>
                              <a:rPr kumimoji="1" lang="en-US" altLang="ja-JP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76" name="テキスト ボックス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984284" y="4459545"/>
                  <a:ext cx="616515" cy="40011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テキスト ボックス 76"/>
                <p:cNvSpPr txBox="1"/>
                <p:nvPr/>
              </p:nvSpPr>
              <p:spPr>
                <a:xfrm rot="16200000">
                  <a:off x="7425815" y="4722854"/>
                  <a:ext cx="1143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000" b="1" i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77" name="テキスト ボックス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425815" y="4722854"/>
                  <a:ext cx="1143133" cy="400110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テキスト ボックス 77"/>
                <p:cNvSpPr txBox="1"/>
                <p:nvPr/>
              </p:nvSpPr>
              <p:spPr>
                <a:xfrm rot="16200000">
                  <a:off x="7073395" y="4722854"/>
                  <a:ext cx="1143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𝟐𝐟</m:t>
                            </m:r>
                          </m:e>
                          <m:sub>
                            <m:r>
                              <a:rPr kumimoji="1" lang="en-US" altLang="ja-JP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ja-JP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テキスト ボックス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073395" y="4722854"/>
                  <a:ext cx="1143133" cy="40011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テキスト ボックス 51"/>
            <p:cNvSpPr txBox="1"/>
            <p:nvPr/>
          </p:nvSpPr>
          <p:spPr>
            <a:xfrm>
              <a:off x="4320593" y="3565909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000" b="1" dirty="0" smtClean="0">
                  <a:solidFill>
                    <a:srgbClr val="FF0000"/>
                  </a:solidFill>
                </a:rPr>
                <a:t>IMD3</a:t>
              </a:r>
              <a:r>
                <a:rPr lang="ja-JP" altLang="en-US" sz="2000" b="1" dirty="0" smtClean="0">
                  <a:solidFill>
                    <a:srgbClr val="FF0000"/>
                  </a:solidFill>
                </a:rPr>
                <a:t> 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915816" y="3554386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000" b="1" dirty="0" smtClean="0">
                  <a:solidFill>
                    <a:srgbClr val="FF0000"/>
                  </a:solidFill>
                </a:rPr>
                <a:t>IMD3</a:t>
              </a:r>
              <a:r>
                <a:rPr lang="ja-JP" altLang="en-US" sz="2000" b="1" dirty="0" smtClean="0">
                  <a:solidFill>
                    <a:srgbClr val="FF0000"/>
                  </a:solidFill>
                </a:rPr>
                <a:t> 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4452473" y="3130489"/>
              <a:ext cx="840553" cy="562448"/>
            </a:xfrm>
            <a:prstGeom prst="line">
              <a:avLst/>
            </a:prstGeom>
            <a:ln w="698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3059832" y="3142228"/>
              <a:ext cx="1397746" cy="0"/>
            </a:xfrm>
            <a:prstGeom prst="line">
              <a:avLst/>
            </a:prstGeom>
            <a:ln w="698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989094" y="2688177"/>
              <a:ext cx="1803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Analog Filter</a:t>
              </a:r>
              <a:endParaRPr kumimoji="1" lang="ja-JP" altLang="en-US" sz="2400" b="1" dirty="0"/>
            </a:p>
          </p:txBody>
        </p:sp>
        <p:cxnSp>
          <p:nvCxnSpPr>
            <p:cNvPr id="71" name="直線矢印コネクタ 70"/>
            <p:cNvCxnSpPr/>
            <p:nvPr/>
          </p:nvCxnSpPr>
          <p:spPr>
            <a:xfrm>
              <a:off x="2124496" y="4394885"/>
              <a:ext cx="676798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3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80120"/>
            <a:ext cx="7992888" cy="5589240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Research 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en-US" altLang="ja-JP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b="1" i="1" u="sng" dirty="0" smtClean="0"/>
              <a:t>Low IMD3 two-tone </a:t>
            </a:r>
            <a:r>
              <a:rPr lang="en-US" altLang="ja-JP" sz="3600" b="1" i="1" u="sng" dirty="0"/>
              <a:t>s</a:t>
            </a:r>
            <a:r>
              <a:rPr lang="en-US" altLang="ja-JP" sz="3600" b="1" i="1" u="sng" dirty="0" smtClean="0"/>
              <a:t>ignal </a:t>
            </a:r>
            <a:r>
              <a:rPr lang="en-US" altLang="ja-JP" sz="3600" b="1" i="1" u="sng" dirty="0"/>
              <a:t>g</a:t>
            </a:r>
            <a:r>
              <a:rPr lang="en-US" altLang="ja-JP" sz="3600" b="1" i="1" u="sng" dirty="0" smtClean="0"/>
              <a:t>eneration</a:t>
            </a:r>
          </a:p>
          <a:p>
            <a:pPr marL="0" indent="0">
              <a:buNone/>
            </a:pPr>
            <a:endParaRPr lang="en-US" altLang="ja-JP" sz="1100" dirty="0" smtClean="0"/>
          </a:p>
          <a:p>
            <a:pPr marL="0" indent="0">
              <a:buNone/>
            </a:pPr>
            <a:endParaRPr lang="en-US" altLang="ja-JP" sz="1100" dirty="0" smtClean="0"/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Experimental results</a:t>
            </a: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Applied to ADC testing</a:t>
            </a:r>
            <a:r>
              <a:rPr lang="ja-JP" altLang="en-US" sz="3600" dirty="0" smtClean="0">
                <a:solidFill>
                  <a:schemeClr val="bg1">
                    <a:lumMod val="50000"/>
                  </a:schemeClr>
                </a:solidFill>
              </a:rPr>
              <a:t>（</a:t>
            </a:r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Under review</a:t>
            </a:r>
            <a:r>
              <a:rPr lang="ja-JP" altLang="en-US" sz="3600" dirty="0" smtClean="0">
                <a:solidFill>
                  <a:schemeClr val="bg1">
                    <a:lumMod val="50000"/>
                  </a:schemeClr>
                </a:solidFill>
              </a:rPr>
              <a:t>）</a:t>
            </a:r>
            <a:endParaRPr lang="en-US" altLang="ja-JP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3600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altLang="ja-JP" sz="3600" dirty="0" smtClean="0"/>
          </a:p>
          <a:p>
            <a:endParaRPr lang="en-US" altLang="ja-JP" sz="3600" dirty="0" smtClean="0"/>
          </a:p>
          <a:p>
            <a:endParaRPr kumimoji="1" lang="ja-JP" alt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73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Test Signal with AWG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テキスト ボックス 407"/>
              <p:cNvSpPr txBox="1"/>
              <p:nvPr/>
            </p:nvSpPr>
            <p:spPr>
              <a:xfrm>
                <a:off x="1153404" y="4705980"/>
                <a:ext cx="6837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/>
                        </a:rPr>
                        <m:t>𝑿</m:t>
                      </m:r>
                      <m:r>
                        <a:rPr kumimoji="1" lang="en-US" altLang="ja-JP" sz="2800" b="1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800" b="1" i="1" smtClean="0">
                          <a:latin typeface="Cambria Math"/>
                        </a:rPr>
                        <m:t>𝑨</m:t>
                      </m:r>
                      <m:r>
                        <a:rPr lang="ja-JP" altLang="en-US" sz="2800" b="1" i="1">
                          <a:latin typeface="Cambria Math"/>
                        </a:rPr>
                        <m:t>・</m:t>
                      </m:r>
                      <m:r>
                        <a:rPr lang="en-US" altLang="ja-JP" sz="2800" b="1" i="1"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en-US" altLang="ja-JP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/>
                            </a:rPr>
                            <m:t>𝟐</m:t>
                          </m:r>
                          <m:r>
                            <a:rPr lang="en-US" altLang="ja-JP" sz="2800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altLang="ja-JP" sz="28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i="1" smtClean="0">
                              <a:latin typeface="Cambria Math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altLang="ja-JP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altLang="ja-JP" sz="2800" b="1" i="1" smtClean="0"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en-US" altLang="ja-JP" sz="2800" b="1" i="1" smtClean="0">
                          <a:latin typeface="Cambria Math"/>
                        </a:rPr>
                        <m:t>+</m:t>
                      </m:r>
                      <m:r>
                        <a:rPr lang="en-US" altLang="ja-JP" sz="2800" b="1" i="1" smtClean="0">
                          <a:latin typeface="Cambria Math"/>
                        </a:rPr>
                        <m:t>𝑨</m:t>
                      </m:r>
                      <m:r>
                        <a:rPr lang="ja-JP" altLang="en-US" sz="2800" b="1" i="1" smtClean="0">
                          <a:latin typeface="Cambria Math"/>
                        </a:rPr>
                        <m:t>・</m:t>
                      </m:r>
                      <m:r>
                        <a:rPr lang="en-US" altLang="ja-JP" sz="2800" b="1" i="0" smtClean="0">
                          <a:latin typeface="Cambria Math"/>
                        </a:rPr>
                        <m:t>𝐜𝐨𝐬</m:t>
                      </m:r>
                      <m:r>
                        <a:rPr lang="en-US" altLang="ja-JP" sz="2800" b="1" i="1" smtClean="0">
                          <a:latin typeface="Cambria Math"/>
                        </a:rPr>
                        <m:t>⁡(</m:t>
                      </m:r>
                      <m:r>
                        <a:rPr lang="en-US" altLang="ja-JP" sz="2800" b="1" i="1" smtClean="0">
                          <a:latin typeface="Cambria Math"/>
                        </a:rPr>
                        <m:t>𝟐</m:t>
                      </m:r>
                      <m:r>
                        <a:rPr lang="en-US" altLang="ja-JP" sz="2800" b="1" i="1" smtClean="0">
                          <a:latin typeface="Cambria Math"/>
                        </a:rPr>
                        <m:t>𝝅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8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 b="1" i="1" smtClean="0">
                          <a:latin typeface="Cambria Math"/>
                        </a:rPr>
                        <m:t>𝒏</m:t>
                      </m:r>
                      <m:sSub>
                        <m:sSubPr>
                          <m:ctrlPr>
                            <a:rPr lang="en-US" altLang="ja-JP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ja-JP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altLang="ja-JP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sz="2400" b="1" dirty="0" smtClean="0"/>
              </a:p>
            </p:txBody>
          </p:sp>
        </mc:Choice>
        <mc:Fallback xmlns="">
          <p:sp>
            <p:nvSpPr>
              <p:cNvPr id="408" name="テキスト ボックス 4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04" y="4705980"/>
                <a:ext cx="683719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9" name="グループ化 188"/>
          <p:cNvGrpSpPr/>
          <p:nvPr/>
        </p:nvGrpSpPr>
        <p:grpSpPr>
          <a:xfrm rot="10800000">
            <a:off x="4644008" y="1502644"/>
            <a:ext cx="1367368" cy="720000"/>
            <a:chOff x="3006024" y="3550423"/>
            <a:chExt cx="1367368" cy="720000"/>
          </a:xfrm>
        </p:grpSpPr>
        <p:sp>
          <p:nvSpPr>
            <p:cNvPr id="190" name="ホームベース 189"/>
            <p:cNvSpPr>
              <a:spLocks noChangeAspect="1"/>
            </p:cNvSpPr>
            <p:nvPr/>
          </p:nvSpPr>
          <p:spPr>
            <a:xfrm rot="10800000">
              <a:off x="3006024" y="3550423"/>
              <a:ext cx="1205151" cy="720000"/>
            </a:xfrm>
            <a:prstGeom prst="homePlate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テキスト ボックス 190"/>
            <p:cNvSpPr txBox="1"/>
            <p:nvPr/>
          </p:nvSpPr>
          <p:spPr>
            <a:xfrm rot="10800000">
              <a:off x="3022656" y="3587257"/>
              <a:ext cx="1350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b="1" dirty="0" smtClean="0"/>
                <a:t>DAC</a:t>
              </a:r>
              <a:endParaRPr kumimoji="1" lang="ja-JP" altLang="en-US" sz="3600" b="1" dirty="0"/>
            </a:p>
          </p:txBody>
        </p:sp>
      </p:grpSp>
      <p:cxnSp>
        <p:nvCxnSpPr>
          <p:cNvPr id="192" name="直線コネクタ 191"/>
          <p:cNvCxnSpPr>
            <a:stCxn id="190" idx="3"/>
          </p:cNvCxnSpPr>
          <p:nvPr/>
        </p:nvCxnSpPr>
        <p:spPr>
          <a:xfrm>
            <a:off x="6011376" y="1862644"/>
            <a:ext cx="2913669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1135942" y="2442166"/>
            <a:ext cx="43960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テキスト ボックス 193"/>
          <p:cNvSpPr txBox="1"/>
          <p:nvPr/>
        </p:nvSpPr>
        <p:spPr>
          <a:xfrm>
            <a:off x="539552" y="2242111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CLK</a:t>
            </a:r>
            <a:endParaRPr kumimoji="1" lang="ja-JP" altLang="en-US" sz="2000" b="1" dirty="0"/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925874" y="2603763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CLK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正方形/長方形 195"/>
              <p:cNvSpPr/>
              <p:nvPr/>
            </p:nvSpPr>
            <p:spPr>
              <a:xfrm>
                <a:off x="802184" y="3158619"/>
                <a:ext cx="7264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96" name="正方形/長方形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84" y="3158619"/>
                <a:ext cx="72641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直線コネクタ 196"/>
          <p:cNvCxnSpPr>
            <a:stCxn id="200" idx="3"/>
          </p:cNvCxnSpPr>
          <p:nvPr/>
        </p:nvCxnSpPr>
        <p:spPr>
          <a:xfrm>
            <a:off x="1528624" y="1864661"/>
            <a:ext cx="3259496" cy="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グループ化 197"/>
          <p:cNvGrpSpPr/>
          <p:nvPr/>
        </p:nvGrpSpPr>
        <p:grpSpPr>
          <a:xfrm>
            <a:off x="395536" y="1504661"/>
            <a:ext cx="1133088" cy="720000"/>
            <a:chOff x="189075" y="2456892"/>
            <a:chExt cx="1133088" cy="720000"/>
          </a:xfrm>
        </p:grpSpPr>
        <p:sp>
          <p:nvSpPr>
            <p:cNvPr id="199" name="テキスト ボックス 198"/>
            <p:cNvSpPr txBox="1"/>
            <p:nvPr/>
          </p:nvSpPr>
          <p:spPr>
            <a:xfrm>
              <a:off x="285779" y="2495488"/>
              <a:ext cx="939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/>
                <a:t>DSP</a:t>
              </a:r>
              <a:endParaRPr kumimoji="1" lang="ja-JP" altLang="en-US" sz="4400" b="1" dirty="0"/>
            </a:p>
          </p:txBody>
        </p:sp>
        <p:sp>
          <p:nvSpPr>
            <p:cNvPr id="200" name="正方形/長方形 199"/>
            <p:cNvSpPr/>
            <p:nvPr/>
          </p:nvSpPr>
          <p:spPr>
            <a:xfrm>
              <a:off x="189075" y="2456892"/>
              <a:ext cx="1133088" cy="720000"/>
            </a:xfrm>
            <a:prstGeom prst="rect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1" name="グループ化 200"/>
          <p:cNvGrpSpPr/>
          <p:nvPr/>
        </p:nvGrpSpPr>
        <p:grpSpPr>
          <a:xfrm>
            <a:off x="1285084" y="2095393"/>
            <a:ext cx="155381" cy="352775"/>
            <a:chOff x="1536299" y="1916832"/>
            <a:chExt cx="155381" cy="352775"/>
          </a:xfrm>
        </p:grpSpPr>
        <p:sp>
          <p:nvSpPr>
            <p:cNvPr id="202" name="二等辺三角形 201"/>
            <p:cNvSpPr/>
            <p:nvPr/>
          </p:nvSpPr>
          <p:spPr>
            <a:xfrm>
              <a:off x="1536299" y="1916832"/>
              <a:ext cx="155381" cy="13394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3" name="直線コネクタ 202"/>
            <p:cNvCxnSpPr/>
            <p:nvPr/>
          </p:nvCxnSpPr>
          <p:spPr>
            <a:xfrm flipV="1">
              <a:off x="1616668" y="2053607"/>
              <a:ext cx="0" cy="2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グループ化 203"/>
          <p:cNvGrpSpPr/>
          <p:nvPr/>
        </p:nvGrpSpPr>
        <p:grpSpPr>
          <a:xfrm>
            <a:off x="6228184" y="1316765"/>
            <a:ext cx="2436554" cy="523220"/>
            <a:chOff x="6228184" y="1133890"/>
            <a:chExt cx="243655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テキスト ボックス 204"/>
                <p:cNvSpPr txBox="1"/>
                <p:nvPr/>
              </p:nvSpPr>
              <p:spPr>
                <a:xfrm>
                  <a:off x="8170692" y="1133890"/>
                  <a:ext cx="494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1" i="1" smtClean="0">
                            <a:latin typeface="Cambria Math"/>
                          </a:rPr>
                          <m:t>𝒀</m:t>
                        </m:r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205" name="テキスト ボックス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0692" y="1133890"/>
                  <a:ext cx="49404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" name="テキスト ボックス 205"/>
            <p:cNvSpPr txBox="1"/>
            <p:nvPr/>
          </p:nvSpPr>
          <p:spPr>
            <a:xfrm>
              <a:off x="6228184" y="1164668"/>
              <a:ext cx="2061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/>
                <a:t>A</a:t>
              </a:r>
              <a:r>
                <a:rPr lang="en-US" altLang="ja-JP" sz="2400" b="1" dirty="0" smtClean="0"/>
                <a:t>nalog Output</a:t>
              </a:r>
              <a:endParaRPr kumimoji="1" lang="ja-JP" altLang="en-US" sz="2400" b="1" dirty="0"/>
            </a:p>
          </p:txBody>
        </p:sp>
      </p:grpSp>
      <p:grpSp>
        <p:nvGrpSpPr>
          <p:cNvPr id="207" name="グループ化 206"/>
          <p:cNvGrpSpPr/>
          <p:nvPr/>
        </p:nvGrpSpPr>
        <p:grpSpPr>
          <a:xfrm>
            <a:off x="1907704" y="1316765"/>
            <a:ext cx="2546493" cy="523220"/>
            <a:chOff x="1907704" y="1163767"/>
            <a:chExt cx="254649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テキスト ボックス 207"/>
                <p:cNvSpPr txBox="1"/>
                <p:nvPr/>
              </p:nvSpPr>
              <p:spPr>
                <a:xfrm>
                  <a:off x="3635896" y="1163767"/>
                  <a:ext cx="8183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𝒊𝒏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208" name="テキスト ボックス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163767"/>
                  <a:ext cx="818301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テキスト ボックス 208"/>
            <p:cNvSpPr txBox="1"/>
            <p:nvPr/>
          </p:nvSpPr>
          <p:spPr>
            <a:xfrm>
              <a:off x="1907704" y="1194545"/>
              <a:ext cx="1760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Digital Input</a:t>
              </a:r>
              <a:endParaRPr kumimoji="1" lang="ja-JP" altLang="en-US" sz="2400" b="1" dirty="0"/>
            </a:p>
          </p:txBody>
        </p:sp>
      </p:grpSp>
      <p:sp>
        <p:nvSpPr>
          <p:cNvPr id="210" name="角丸四角形 209"/>
          <p:cNvSpPr/>
          <p:nvPr/>
        </p:nvSpPr>
        <p:spPr>
          <a:xfrm>
            <a:off x="161099" y="980728"/>
            <a:ext cx="6067085" cy="288032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1" name="直線コネクタ 210"/>
          <p:cNvCxnSpPr/>
          <p:nvPr/>
        </p:nvCxnSpPr>
        <p:spPr>
          <a:xfrm>
            <a:off x="4334148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>
            <a:off x="4352166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>
            <a:off x="4748184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4732240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>
            <a:off x="5149275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>
            <a:off x="1918086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>
            <a:off x="1936104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>
            <a:off x="2338012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/>
          <p:nvPr/>
        </p:nvCxnSpPr>
        <p:spPr>
          <a:xfrm>
            <a:off x="2322068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>
            <a:off x="2752238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/>
          <p:nvPr/>
        </p:nvCxnSpPr>
        <p:spPr>
          <a:xfrm>
            <a:off x="2741416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>
            <a:off x="3151308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3148064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3559613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>
            <a:off x="3542012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>
            <a:off x="3956096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3940152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>
            <a:off x="5130380" y="2547576"/>
            <a:ext cx="32037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/>
          <p:nvPr/>
        </p:nvCxnSpPr>
        <p:spPr>
          <a:xfrm>
            <a:off x="1578620" y="2940730"/>
            <a:ext cx="3553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>
            <a:off x="1846966" y="3169810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1523420" y="3167091"/>
            <a:ext cx="33624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/>
          <p:nvPr/>
        </p:nvCxnSpPr>
        <p:spPr>
          <a:xfrm flipV="1">
            <a:off x="1847625" y="3170413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>
            <a:off x="2661258" y="3159471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/>
          <p:nvPr/>
        </p:nvCxnSpPr>
        <p:spPr>
          <a:xfrm flipV="1">
            <a:off x="2661917" y="3160074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3469020" y="3163833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 flipV="1">
            <a:off x="3469679" y="3164436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>
            <a:off x="4269181" y="3188281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/>
          <p:nvPr/>
        </p:nvCxnSpPr>
        <p:spPr>
          <a:xfrm flipV="1">
            <a:off x="4269840" y="3188884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5073647" y="3175314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/>
          <p:nvPr/>
        </p:nvCxnSpPr>
        <p:spPr>
          <a:xfrm flipV="1">
            <a:off x="5074306" y="3175917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>
            <a:off x="1519724" y="3676263"/>
            <a:ext cx="33624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>
            <a:off x="2027618" y="317471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2016302" y="3676263"/>
            <a:ext cx="64561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4" name="直線コネクタ 243"/>
          <p:cNvCxnSpPr/>
          <p:nvPr/>
        </p:nvCxnSpPr>
        <p:spPr>
          <a:xfrm>
            <a:off x="2832949" y="317471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5" name="直線コネクタ 244"/>
          <p:cNvCxnSpPr/>
          <p:nvPr/>
        </p:nvCxnSpPr>
        <p:spPr>
          <a:xfrm>
            <a:off x="2836873" y="3676263"/>
            <a:ext cx="64561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/>
          <p:nvPr/>
        </p:nvCxnSpPr>
        <p:spPr>
          <a:xfrm>
            <a:off x="3650122" y="3179827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3635136" y="3683536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8" name="直線コネクタ 247"/>
          <p:cNvCxnSpPr/>
          <p:nvPr/>
        </p:nvCxnSpPr>
        <p:spPr>
          <a:xfrm>
            <a:off x="4440607" y="318828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>
            <a:off x="4445400" y="368730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>
            <a:off x="5252693" y="3188281"/>
            <a:ext cx="19806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/>
          <p:nvPr/>
        </p:nvCxnSpPr>
        <p:spPr>
          <a:xfrm>
            <a:off x="5257486" y="3687301"/>
            <a:ext cx="17774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正方形/長方形 251"/>
              <p:cNvSpPr/>
              <p:nvPr/>
            </p:nvSpPr>
            <p:spPr>
              <a:xfrm>
                <a:off x="2103496" y="3200274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52" name="正方形/長方形 2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496" y="3200274"/>
                <a:ext cx="46679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正方形/長方形 252"/>
              <p:cNvSpPr/>
              <p:nvPr/>
            </p:nvSpPr>
            <p:spPr>
              <a:xfrm>
                <a:off x="2930248" y="3214788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53" name="正方形/長方形 2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248" y="3214788"/>
                <a:ext cx="46679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正方形/長方形 253"/>
              <p:cNvSpPr/>
              <p:nvPr/>
            </p:nvSpPr>
            <p:spPr>
              <a:xfrm>
                <a:off x="3727972" y="3200274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54" name="正方形/長方形 2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72" y="3200274"/>
                <a:ext cx="46679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正方形/長方形 254"/>
              <p:cNvSpPr/>
              <p:nvPr/>
            </p:nvSpPr>
            <p:spPr>
              <a:xfrm>
                <a:off x="4525695" y="3200274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55" name="正方形/長方形 2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95" y="3200274"/>
                <a:ext cx="46679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" name="グループ化 255"/>
          <p:cNvGrpSpPr/>
          <p:nvPr/>
        </p:nvGrpSpPr>
        <p:grpSpPr>
          <a:xfrm>
            <a:off x="5435234" y="2080879"/>
            <a:ext cx="155381" cy="355551"/>
            <a:chOff x="4055921" y="2209353"/>
            <a:chExt cx="155381" cy="355551"/>
          </a:xfrm>
        </p:grpSpPr>
        <p:sp>
          <p:nvSpPr>
            <p:cNvPr id="257" name="二等辺三角形 256"/>
            <p:cNvSpPr/>
            <p:nvPr/>
          </p:nvSpPr>
          <p:spPr>
            <a:xfrm>
              <a:off x="4055921" y="2209353"/>
              <a:ext cx="155381" cy="13394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8" name="直線コネクタ 257"/>
            <p:cNvCxnSpPr/>
            <p:nvPr/>
          </p:nvCxnSpPr>
          <p:spPr>
            <a:xfrm flipV="1">
              <a:off x="4135683" y="2348904"/>
              <a:ext cx="0" cy="2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テキスト ボックス 258"/>
          <p:cNvSpPr txBox="1"/>
          <p:nvPr/>
        </p:nvSpPr>
        <p:spPr>
          <a:xfrm>
            <a:off x="2686512" y="683985"/>
            <a:ext cx="1045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AWG</a:t>
            </a:r>
            <a:endParaRPr kumimoji="1" lang="ja-JP" altLang="en-US" sz="3200" b="1" dirty="0"/>
          </a:p>
        </p:txBody>
      </p:sp>
      <p:sp>
        <p:nvSpPr>
          <p:cNvPr id="260" name="テキスト ボックス 259"/>
          <p:cNvSpPr txBox="1"/>
          <p:nvPr/>
        </p:nvSpPr>
        <p:spPr>
          <a:xfrm>
            <a:off x="4562724" y="1023119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Nonlinear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6300192" y="986249"/>
                <a:ext cx="2449325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/>
                      </a:rPr>
                      <m:t>𝒀</m:t>
                    </m:r>
                    <m:r>
                      <a:rPr kumimoji="1" lang="en-US" altLang="ja-JP" sz="20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kumimoji="1" lang="ja-JP" altLang="en-US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kumimoji="1" lang="en-US" altLang="ja-JP" sz="20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1" i="1" dirty="0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kumimoji="1" lang="en-US" altLang="ja-JP" sz="2000" b="1" i="1" dirty="0" smtClean="0">
                            <a:latin typeface="Cambria Math"/>
                          </a:rPr>
                          <m:t>𝒊𝒏</m:t>
                        </m:r>
                      </m:sub>
                    </m:sSub>
                    <m:r>
                      <a:rPr kumimoji="1" lang="en-US" altLang="ja-JP" sz="2000" b="1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p>
                      <m:sSupPr>
                        <m:ctrlP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ja-JP" sz="20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𝒊𝒏</m:t>
                            </m:r>
                          </m:sub>
                        </m:sSub>
                      </m:e>
                      <m:sup>
                        <m:r>
                          <a:rPr lang="en-US" altLang="ja-JP" sz="20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986249"/>
                <a:ext cx="2449325" cy="426527"/>
              </a:xfrm>
              <a:prstGeom prst="rect">
                <a:avLst/>
              </a:prstGeom>
              <a:blipFill rotWithShape="1">
                <a:blip r:embed="rId11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0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339752" y="6156593"/>
            <a:ext cx="4614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IMD3 components appear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6" name="直線コネクタ 135"/>
          <p:cNvCxnSpPr/>
          <p:nvPr/>
        </p:nvCxnSpPr>
        <p:spPr>
          <a:xfrm>
            <a:off x="1883056" y="4707757"/>
            <a:ext cx="0" cy="1072400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2193877" y="4707757"/>
            <a:ext cx="0" cy="1072400"/>
          </a:xfrm>
          <a:prstGeom prst="line">
            <a:avLst/>
          </a:prstGeom>
          <a:ln w="635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テキスト ボックス 137"/>
              <p:cNvSpPr txBox="1"/>
              <p:nvPr/>
            </p:nvSpPr>
            <p:spPr>
              <a:xfrm rot="16200000">
                <a:off x="3455686" y="4815960"/>
                <a:ext cx="616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𝟑𝐟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テキスト ボックス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55686" y="4815960"/>
                <a:ext cx="616514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テキスト ボックス 138"/>
              <p:cNvSpPr txBox="1"/>
              <p:nvPr/>
            </p:nvSpPr>
            <p:spPr>
              <a:xfrm rot="16200000">
                <a:off x="4567744" y="4815960"/>
                <a:ext cx="6165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𝟑𝐟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9" name="テキスト ボックス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67744" y="4815960"/>
                <a:ext cx="616514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テキスト ボックス 146"/>
              <p:cNvSpPr txBox="1"/>
              <p:nvPr/>
            </p:nvSpPr>
            <p:spPr>
              <a:xfrm rot="16200000">
                <a:off x="3585229" y="4427585"/>
                <a:ext cx="1143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𝟐𝐟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" name="テキスト ボックス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85229" y="4427585"/>
                <a:ext cx="114313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テキスト ボックス 147"/>
              <p:cNvSpPr txBox="1"/>
              <p:nvPr/>
            </p:nvSpPr>
            <p:spPr>
              <a:xfrm rot="16200000">
                <a:off x="3938796" y="4427586"/>
                <a:ext cx="1143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𝟐𝐟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テキスト ボックス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38796" y="4427586"/>
                <a:ext cx="114313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/>
              <p:cNvSpPr txBox="1"/>
              <p:nvPr/>
            </p:nvSpPr>
            <p:spPr>
              <a:xfrm>
                <a:off x="1642821" y="5769616"/>
                <a:ext cx="5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49" name="テキスト ボックス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821" y="5769616"/>
                <a:ext cx="51725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テキスト ボックス 149"/>
              <p:cNvSpPr txBox="1"/>
              <p:nvPr/>
            </p:nvSpPr>
            <p:spPr>
              <a:xfrm>
                <a:off x="1956539" y="5769616"/>
                <a:ext cx="5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50" name="テキスト ボックス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39" y="5769616"/>
                <a:ext cx="51725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150"/>
              <p:cNvSpPr txBox="1"/>
              <p:nvPr/>
            </p:nvSpPr>
            <p:spPr>
              <a:xfrm rot="16200000">
                <a:off x="1007455" y="4461947"/>
                <a:ext cx="1143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𝟐𝐟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テキスト ボックス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07455" y="4461947"/>
                <a:ext cx="1143133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テキスト ボックス 151"/>
              <p:cNvSpPr txBox="1"/>
              <p:nvPr/>
            </p:nvSpPr>
            <p:spPr>
              <a:xfrm rot="16200000">
                <a:off x="1930859" y="4461947"/>
                <a:ext cx="1143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𝟐𝐟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テキスト ボックス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30859" y="4461947"/>
                <a:ext cx="1143133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直線コネクタ 170"/>
          <p:cNvCxnSpPr/>
          <p:nvPr/>
        </p:nvCxnSpPr>
        <p:spPr>
          <a:xfrm flipH="1">
            <a:off x="1571758" y="5241426"/>
            <a:ext cx="0" cy="54000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2502426" y="5241426"/>
            <a:ext cx="0" cy="54000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3867147" y="5422147"/>
            <a:ext cx="0" cy="346083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4768447" y="5422147"/>
            <a:ext cx="0" cy="346083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IMD3 appear</a:t>
            </a: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38DF2509-E89B-4B73-B349-19DA262B8ACF}" type="slidenum">
              <a:rPr kumimoji="1" lang="ja-JP" altLang="en-US" sz="1600" smtClean="0">
                <a:solidFill>
                  <a:schemeClr val="tx1"/>
                </a:solidFill>
              </a:rPr>
              <a:pPr/>
              <a:t>9</a:t>
            </a:fld>
            <a:r>
              <a:rPr kumimoji="1" lang="en-US" altLang="ja-JP" sz="1600" dirty="0" smtClean="0">
                <a:solidFill>
                  <a:schemeClr val="tx1"/>
                </a:solidFill>
              </a:rPr>
              <a:t>/46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119" name="グループ化 118"/>
          <p:cNvGrpSpPr/>
          <p:nvPr/>
        </p:nvGrpSpPr>
        <p:grpSpPr>
          <a:xfrm rot="10800000">
            <a:off x="4644008" y="1502644"/>
            <a:ext cx="1367368" cy="720000"/>
            <a:chOff x="3006024" y="3550423"/>
            <a:chExt cx="1367368" cy="720000"/>
          </a:xfrm>
        </p:grpSpPr>
        <p:sp>
          <p:nvSpPr>
            <p:cNvPr id="120" name="ホームベース 119"/>
            <p:cNvSpPr>
              <a:spLocks noChangeAspect="1"/>
            </p:cNvSpPr>
            <p:nvPr/>
          </p:nvSpPr>
          <p:spPr>
            <a:xfrm rot="10800000">
              <a:off x="3006024" y="3550423"/>
              <a:ext cx="1205151" cy="720000"/>
            </a:xfrm>
            <a:prstGeom prst="homePlate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 rot="10800000">
              <a:off x="3022656" y="3587257"/>
              <a:ext cx="1350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b="1" dirty="0" smtClean="0"/>
                <a:t>DAC</a:t>
              </a:r>
              <a:endParaRPr kumimoji="1" lang="ja-JP" altLang="en-US" sz="3600" b="1" dirty="0"/>
            </a:p>
          </p:txBody>
        </p:sp>
      </p:grpSp>
      <p:cxnSp>
        <p:nvCxnSpPr>
          <p:cNvPr id="124" name="直線コネクタ 123"/>
          <p:cNvCxnSpPr>
            <a:stCxn id="120" idx="3"/>
          </p:cNvCxnSpPr>
          <p:nvPr/>
        </p:nvCxnSpPr>
        <p:spPr>
          <a:xfrm>
            <a:off x="6011376" y="1862644"/>
            <a:ext cx="2913669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1135942" y="2442166"/>
            <a:ext cx="43960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539552" y="2242111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CLK</a:t>
            </a:r>
            <a:endParaRPr kumimoji="1" lang="ja-JP" altLang="en-US" sz="2000" b="1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925874" y="2603763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CLK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正方形/長方形 130"/>
              <p:cNvSpPr/>
              <p:nvPr/>
            </p:nvSpPr>
            <p:spPr>
              <a:xfrm>
                <a:off x="802184" y="3158619"/>
                <a:ext cx="7264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1" name="正方形/長方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84" y="3158619"/>
                <a:ext cx="726417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直線コネクタ 131"/>
          <p:cNvCxnSpPr>
            <a:stCxn id="135" idx="3"/>
          </p:cNvCxnSpPr>
          <p:nvPr/>
        </p:nvCxnSpPr>
        <p:spPr>
          <a:xfrm>
            <a:off x="1528624" y="1864661"/>
            <a:ext cx="3259496" cy="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グループ化 132"/>
          <p:cNvGrpSpPr/>
          <p:nvPr/>
        </p:nvGrpSpPr>
        <p:grpSpPr>
          <a:xfrm>
            <a:off x="395536" y="1504661"/>
            <a:ext cx="1133088" cy="720000"/>
            <a:chOff x="189075" y="2456892"/>
            <a:chExt cx="1133088" cy="720000"/>
          </a:xfrm>
        </p:grpSpPr>
        <p:sp>
          <p:nvSpPr>
            <p:cNvPr id="134" name="テキスト ボックス 133"/>
            <p:cNvSpPr txBox="1"/>
            <p:nvPr/>
          </p:nvSpPr>
          <p:spPr>
            <a:xfrm>
              <a:off x="285779" y="2495488"/>
              <a:ext cx="939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/>
                <a:t>DSP</a:t>
              </a:r>
              <a:endParaRPr kumimoji="1" lang="ja-JP" altLang="en-US" sz="4400" b="1" dirty="0"/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189075" y="2456892"/>
              <a:ext cx="1133088" cy="720000"/>
            </a:xfrm>
            <a:prstGeom prst="rect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1285084" y="2095393"/>
            <a:ext cx="155381" cy="352775"/>
            <a:chOff x="1536299" y="1916832"/>
            <a:chExt cx="155381" cy="352775"/>
          </a:xfrm>
        </p:grpSpPr>
        <p:sp>
          <p:nvSpPr>
            <p:cNvPr id="144" name="二等辺三角形 143"/>
            <p:cNvSpPr/>
            <p:nvPr/>
          </p:nvSpPr>
          <p:spPr>
            <a:xfrm>
              <a:off x="1536299" y="1916832"/>
              <a:ext cx="155381" cy="13394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5" name="直線コネクタ 144"/>
            <p:cNvCxnSpPr/>
            <p:nvPr/>
          </p:nvCxnSpPr>
          <p:spPr>
            <a:xfrm flipV="1">
              <a:off x="1616668" y="2053607"/>
              <a:ext cx="0" cy="2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グループ化 152"/>
          <p:cNvGrpSpPr/>
          <p:nvPr/>
        </p:nvGrpSpPr>
        <p:grpSpPr>
          <a:xfrm>
            <a:off x="6228184" y="1316765"/>
            <a:ext cx="2436554" cy="523220"/>
            <a:chOff x="6228184" y="1133890"/>
            <a:chExt cx="243655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テキスト ボックス 153"/>
                <p:cNvSpPr txBox="1"/>
                <p:nvPr/>
              </p:nvSpPr>
              <p:spPr>
                <a:xfrm>
                  <a:off x="8170692" y="1133890"/>
                  <a:ext cx="494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1" i="1" smtClean="0">
                            <a:latin typeface="Cambria Math"/>
                          </a:rPr>
                          <m:t>𝒀</m:t>
                        </m:r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154" name="テキスト ボックス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0692" y="1133890"/>
                  <a:ext cx="494046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テキスト ボックス 154"/>
            <p:cNvSpPr txBox="1"/>
            <p:nvPr/>
          </p:nvSpPr>
          <p:spPr>
            <a:xfrm>
              <a:off x="6228184" y="1164668"/>
              <a:ext cx="2061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/>
                <a:t>A</a:t>
              </a:r>
              <a:r>
                <a:rPr lang="en-US" altLang="ja-JP" sz="2400" b="1" dirty="0" smtClean="0"/>
                <a:t>nalog Output</a:t>
              </a:r>
              <a:endParaRPr kumimoji="1" lang="ja-JP" altLang="en-US" sz="2400" b="1" dirty="0"/>
            </a:p>
          </p:txBody>
        </p:sp>
      </p:grpSp>
      <p:grpSp>
        <p:nvGrpSpPr>
          <p:cNvPr id="156" name="グループ化 155"/>
          <p:cNvGrpSpPr/>
          <p:nvPr/>
        </p:nvGrpSpPr>
        <p:grpSpPr>
          <a:xfrm>
            <a:off x="1907704" y="1316765"/>
            <a:ext cx="2546493" cy="523220"/>
            <a:chOff x="1907704" y="1163767"/>
            <a:chExt cx="254649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テキスト ボックス 161"/>
                <p:cNvSpPr txBox="1"/>
                <p:nvPr/>
              </p:nvSpPr>
              <p:spPr>
                <a:xfrm>
                  <a:off x="3635896" y="1163767"/>
                  <a:ext cx="8183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𝒊𝒏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162" name="テキスト ボックス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163767"/>
                  <a:ext cx="818301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" name="テキスト ボックス 162"/>
            <p:cNvSpPr txBox="1"/>
            <p:nvPr/>
          </p:nvSpPr>
          <p:spPr>
            <a:xfrm>
              <a:off x="1907704" y="1194545"/>
              <a:ext cx="1760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Digital Input</a:t>
              </a:r>
              <a:endParaRPr kumimoji="1" lang="ja-JP" altLang="en-US" sz="2400" b="1" dirty="0"/>
            </a:p>
          </p:txBody>
        </p:sp>
      </p:grpSp>
      <p:sp>
        <p:nvSpPr>
          <p:cNvPr id="166" name="角丸四角形 165"/>
          <p:cNvSpPr/>
          <p:nvPr/>
        </p:nvSpPr>
        <p:spPr>
          <a:xfrm>
            <a:off x="161099" y="980728"/>
            <a:ext cx="6067085" cy="288032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7" name="直線コネクタ 166"/>
          <p:cNvCxnSpPr/>
          <p:nvPr/>
        </p:nvCxnSpPr>
        <p:spPr>
          <a:xfrm>
            <a:off x="4334148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4352166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4748184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4732240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5149275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>
            <a:off x="1918086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1936104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2338012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>
            <a:off x="2322068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2752238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>
            <a:off x="2741416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>
            <a:off x="3151308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>
            <a:off x="3148064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/>
          <p:nvPr/>
        </p:nvCxnSpPr>
        <p:spPr>
          <a:xfrm>
            <a:off x="3559613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>
            <a:off x="3542012" y="2547576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>
            <a:off x="3956096" y="2532648"/>
            <a:ext cx="0" cy="4267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3940152" y="2940730"/>
            <a:ext cx="43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5130380" y="2547576"/>
            <a:ext cx="32037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1578620" y="2940730"/>
            <a:ext cx="3553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1846966" y="3169810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1523420" y="3167091"/>
            <a:ext cx="33624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 flipV="1">
            <a:off x="1847625" y="3170413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2661258" y="3159471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 flipV="1">
            <a:off x="2661917" y="3160074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3469020" y="3163833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 flipV="1">
            <a:off x="3469679" y="3164436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4269181" y="3188281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 flipV="1">
            <a:off x="4269840" y="3188884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5073647" y="3175314"/>
            <a:ext cx="192119" cy="51960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V="1">
            <a:off x="5074306" y="3175917"/>
            <a:ext cx="190800" cy="5184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1519724" y="3676263"/>
            <a:ext cx="33624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2027618" y="317471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>
            <a:off x="2016302" y="3676263"/>
            <a:ext cx="64561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>
            <a:off x="2832949" y="317471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>
            <a:off x="2836873" y="3676263"/>
            <a:ext cx="64561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>
            <a:off x="3650122" y="3179827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>
            <a:off x="3635136" y="3683536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>
            <a:off x="4440607" y="318828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4445400" y="3687301"/>
            <a:ext cx="64191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>
            <a:off x="5252693" y="3188281"/>
            <a:ext cx="19806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>
            <a:off x="5257486" y="3687301"/>
            <a:ext cx="17774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正方形/長方形 211"/>
              <p:cNvSpPr/>
              <p:nvPr/>
            </p:nvSpPr>
            <p:spPr>
              <a:xfrm>
                <a:off x="2103496" y="3200274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12" name="正方形/長方形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496" y="3200274"/>
                <a:ext cx="466794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正方形/長方形 212"/>
              <p:cNvSpPr/>
              <p:nvPr/>
            </p:nvSpPr>
            <p:spPr>
              <a:xfrm>
                <a:off x="2930248" y="3214788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13" name="正方形/長方形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248" y="3214788"/>
                <a:ext cx="46679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/>
              <p:cNvSpPr/>
              <p:nvPr/>
            </p:nvSpPr>
            <p:spPr>
              <a:xfrm>
                <a:off x="3727972" y="3200274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14" name="正方形/長方形 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72" y="3200274"/>
                <a:ext cx="466794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正方形/長方形 214"/>
              <p:cNvSpPr/>
              <p:nvPr/>
            </p:nvSpPr>
            <p:spPr>
              <a:xfrm>
                <a:off x="4525695" y="3200274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215" name="正方形/長方形 2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95" y="3200274"/>
                <a:ext cx="466794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6" name="直線矢印コネクタ 215"/>
          <p:cNvCxnSpPr/>
          <p:nvPr/>
        </p:nvCxnSpPr>
        <p:spPr>
          <a:xfrm>
            <a:off x="1228307" y="5780157"/>
            <a:ext cx="6872011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グループ化 216"/>
          <p:cNvGrpSpPr/>
          <p:nvPr/>
        </p:nvGrpSpPr>
        <p:grpSpPr>
          <a:xfrm>
            <a:off x="5923010" y="5563615"/>
            <a:ext cx="161158" cy="343827"/>
            <a:chOff x="7511628" y="3333084"/>
            <a:chExt cx="161158" cy="343827"/>
          </a:xfrm>
        </p:grpSpPr>
        <p:sp>
          <p:nvSpPr>
            <p:cNvPr id="218" name="正方形/長方形 217"/>
            <p:cNvSpPr/>
            <p:nvPr/>
          </p:nvSpPr>
          <p:spPr>
            <a:xfrm>
              <a:off x="7537028" y="3333084"/>
              <a:ext cx="114981" cy="343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9" name="グループ化 218"/>
            <p:cNvGrpSpPr/>
            <p:nvPr/>
          </p:nvGrpSpPr>
          <p:grpSpPr>
            <a:xfrm>
              <a:off x="7511628" y="3370230"/>
              <a:ext cx="161158" cy="306681"/>
              <a:chOff x="7635298" y="3359551"/>
              <a:chExt cx="161158" cy="306681"/>
            </a:xfrm>
          </p:grpSpPr>
          <p:sp>
            <p:nvSpPr>
              <p:cNvPr id="220" name="フリーフォーム 219"/>
              <p:cNvSpPr/>
              <p:nvPr/>
            </p:nvSpPr>
            <p:spPr>
              <a:xfrm>
                <a:off x="7635298" y="3359551"/>
                <a:ext cx="66954" cy="306681"/>
              </a:xfrm>
              <a:custGeom>
                <a:avLst/>
                <a:gdLst>
                  <a:gd name="connsiteX0" fmla="*/ 765713 w 765713"/>
                  <a:gd name="connsiteY0" fmla="*/ 0 h 2235981"/>
                  <a:gd name="connsiteX1" fmla="*/ 67213 w 765713"/>
                  <a:gd name="connsiteY1" fmla="*/ 723900 h 2235981"/>
                  <a:gd name="connsiteX2" fmla="*/ 765713 w 765713"/>
                  <a:gd name="connsiteY2" fmla="*/ 1422400 h 2235981"/>
                  <a:gd name="connsiteX3" fmla="*/ 67213 w 765713"/>
                  <a:gd name="connsiteY3" fmla="*/ 2171700 h 2235981"/>
                  <a:gd name="connsiteX4" fmla="*/ 67213 w 765713"/>
                  <a:gd name="connsiteY4" fmla="*/ 2146300 h 223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13" h="2235981">
                    <a:moveTo>
                      <a:pt x="765713" y="0"/>
                    </a:moveTo>
                    <a:cubicBezTo>
                      <a:pt x="416463" y="243416"/>
                      <a:pt x="67213" y="486833"/>
                      <a:pt x="67213" y="723900"/>
                    </a:cubicBezTo>
                    <a:cubicBezTo>
                      <a:pt x="67213" y="960967"/>
                      <a:pt x="765713" y="1181100"/>
                      <a:pt x="765713" y="1422400"/>
                    </a:cubicBezTo>
                    <a:cubicBezTo>
                      <a:pt x="765713" y="1663700"/>
                      <a:pt x="183630" y="2051050"/>
                      <a:pt x="67213" y="2171700"/>
                    </a:cubicBezTo>
                    <a:cubicBezTo>
                      <a:pt x="-49204" y="2292350"/>
                      <a:pt x="9004" y="2219325"/>
                      <a:pt x="67213" y="214630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 220"/>
              <p:cNvSpPr/>
              <p:nvPr/>
            </p:nvSpPr>
            <p:spPr>
              <a:xfrm>
                <a:off x="7729502" y="3359551"/>
                <a:ext cx="66954" cy="306681"/>
              </a:xfrm>
              <a:custGeom>
                <a:avLst/>
                <a:gdLst>
                  <a:gd name="connsiteX0" fmla="*/ 765713 w 765713"/>
                  <a:gd name="connsiteY0" fmla="*/ 0 h 2235981"/>
                  <a:gd name="connsiteX1" fmla="*/ 67213 w 765713"/>
                  <a:gd name="connsiteY1" fmla="*/ 723900 h 2235981"/>
                  <a:gd name="connsiteX2" fmla="*/ 765713 w 765713"/>
                  <a:gd name="connsiteY2" fmla="*/ 1422400 h 2235981"/>
                  <a:gd name="connsiteX3" fmla="*/ 67213 w 765713"/>
                  <a:gd name="connsiteY3" fmla="*/ 2171700 h 2235981"/>
                  <a:gd name="connsiteX4" fmla="*/ 67213 w 765713"/>
                  <a:gd name="connsiteY4" fmla="*/ 2146300 h 2235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13" h="2235981">
                    <a:moveTo>
                      <a:pt x="765713" y="0"/>
                    </a:moveTo>
                    <a:cubicBezTo>
                      <a:pt x="416463" y="243416"/>
                      <a:pt x="67213" y="486833"/>
                      <a:pt x="67213" y="723900"/>
                    </a:cubicBezTo>
                    <a:cubicBezTo>
                      <a:pt x="67213" y="960967"/>
                      <a:pt x="765713" y="1181100"/>
                      <a:pt x="765713" y="1422400"/>
                    </a:cubicBezTo>
                    <a:cubicBezTo>
                      <a:pt x="765713" y="1663700"/>
                      <a:pt x="183630" y="2051050"/>
                      <a:pt x="67213" y="2171700"/>
                    </a:cubicBezTo>
                    <a:cubicBezTo>
                      <a:pt x="-49204" y="2292350"/>
                      <a:pt x="9004" y="2219325"/>
                      <a:pt x="67213" y="214630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22" name="グループ化 221"/>
          <p:cNvGrpSpPr/>
          <p:nvPr/>
        </p:nvGrpSpPr>
        <p:grpSpPr>
          <a:xfrm>
            <a:off x="5435234" y="2080879"/>
            <a:ext cx="155381" cy="355551"/>
            <a:chOff x="4055921" y="2209353"/>
            <a:chExt cx="155381" cy="355551"/>
          </a:xfrm>
        </p:grpSpPr>
        <p:sp>
          <p:nvSpPr>
            <p:cNvPr id="223" name="二等辺三角形 222"/>
            <p:cNvSpPr/>
            <p:nvPr/>
          </p:nvSpPr>
          <p:spPr>
            <a:xfrm>
              <a:off x="4055921" y="2209353"/>
              <a:ext cx="155381" cy="133949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4" name="直線コネクタ 223"/>
            <p:cNvCxnSpPr/>
            <p:nvPr/>
          </p:nvCxnSpPr>
          <p:spPr>
            <a:xfrm flipV="1">
              <a:off x="4135683" y="2348904"/>
              <a:ext cx="0" cy="21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テキスト ボックス 226"/>
          <p:cNvSpPr txBox="1"/>
          <p:nvPr/>
        </p:nvSpPr>
        <p:spPr>
          <a:xfrm>
            <a:off x="2686512" y="683985"/>
            <a:ext cx="10452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AWG</a:t>
            </a:r>
            <a:endParaRPr kumimoji="1" lang="ja-JP" altLang="en-US" sz="3200" b="1" dirty="0"/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4562724" y="1023119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Nonlinear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9" name="正方形/長方形 228"/>
          <p:cNvSpPr/>
          <p:nvPr/>
        </p:nvSpPr>
        <p:spPr>
          <a:xfrm>
            <a:off x="683568" y="5233271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IMD3</a:t>
            </a:r>
            <a:endParaRPr lang="ja-JP" altLang="en-US" sz="2000" dirty="0"/>
          </a:p>
        </p:txBody>
      </p:sp>
      <p:sp>
        <p:nvSpPr>
          <p:cNvPr id="230" name="正方形/長方形 229"/>
          <p:cNvSpPr/>
          <p:nvPr/>
        </p:nvSpPr>
        <p:spPr>
          <a:xfrm>
            <a:off x="2584804" y="5233271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IMD3</a:t>
            </a:r>
            <a:endParaRPr lang="ja-JP" altLang="en-US" sz="2000" dirty="0"/>
          </a:p>
        </p:txBody>
      </p:sp>
      <p:cxnSp>
        <p:nvCxnSpPr>
          <p:cNvPr id="231" name="直線コネクタ 230"/>
          <p:cNvCxnSpPr/>
          <p:nvPr/>
        </p:nvCxnSpPr>
        <p:spPr>
          <a:xfrm>
            <a:off x="4171240" y="5252564"/>
            <a:ext cx="0" cy="540000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/>
          <p:nvPr/>
        </p:nvCxnSpPr>
        <p:spPr>
          <a:xfrm>
            <a:off x="4497442" y="5252564"/>
            <a:ext cx="0" cy="540000"/>
          </a:xfrm>
          <a:prstGeom prst="line">
            <a:avLst/>
          </a:prstGeom>
          <a:ln w="635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グループ化 232"/>
          <p:cNvGrpSpPr/>
          <p:nvPr/>
        </p:nvGrpSpPr>
        <p:grpSpPr>
          <a:xfrm>
            <a:off x="5563220" y="1862857"/>
            <a:ext cx="1869686" cy="2665600"/>
            <a:chOff x="5704115" y="1862857"/>
            <a:chExt cx="1869686" cy="2665600"/>
          </a:xfrm>
        </p:grpSpPr>
        <p:grpSp>
          <p:nvGrpSpPr>
            <p:cNvPr id="234" name="グループ化 233"/>
            <p:cNvGrpSpPr/>
            <p:nvPr/>
          </p:nvGrpSpPr>
          <p:grpSpPr>
            <a:xfrm rot="900000">
              <a:off x="7453528" y="1862857"/>
              <a:ext cx="120273" cy="536107"/>
              <a:chOff x="4519827" y="1455775"/>
              <a:chExt cx="72080" cy="376467"/>
            </a:xfrm>
          </p:grpSpPr>
          <p:sp>
            <p:nvSpPr>
              <p:cNvPr id="236" name="正方形/長方形 235"/>
              <p:cNvSpPr>
                <a:spLocks noChangeAspect="1"/>
              </p:cNvSpPr>
              <p:nvPr/>
            </p:nvSpPr>
            <p:spPr>
              <a:xfrm>
                <a:off x="4519827" y="1688082"/>
                <a:ext cx="72080" cy="14416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7" name="二等辺三角形 236"/>
              <p:cNvSpPr>
                <a:spLocks noChangeAspect="1"/>
              </p:cNvSpPr>
              <p:nvPr/>
            </p:nvSpPr>
            <p:spPr>
              <a:xfrm>
                <a:off x="4528562" y="1455775"/>
                <a:ext cx="57664" cy="288319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5" name="フリーフォーム 234"/>
            <p:cNvSpPr/>
            <p:nvPr/>
          </p:nvSpPr>
          <p:spPr>
            <a:xfrm>
              <a:off x="5704115" y="2293257"/>
              <a:ext cx="1756228" cy="2235200"/>
            </a:xfrm>
            <a:custGeom>
              <a:avLst/>
              <a:gdLst>
                <a:gd name="connsiteX0" fmla="*/ 1756228 w 1756228"/>
                <a:gd name="connsiteY0" fmla="*/ 0 h 2235200"/>
                <a:gd name="connsiteX1" fmla="*/ 1407885 w 1756228"/>
                <a:gd name="connsiteY1" fmla="*/ 1161143 h 2235200"/>
                <a:gd name="connsiteX2" fmla="*/ 478971 w 1756228"/>
                <a:gd name="connsiteY2" fmla="*/ 1625600 h 2235200"/>
                <a:gd name="connsiteX3" fmla="*/ 0 w 1756228"/>
                <a:gd name="connsiteY3" fmla="*/ 223520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6228" h="2235200">
                  <a:moveTo>
                    <a:pt x="1756228" y="0"/>
                  </a:moveTo>
                  <a:cubicBezTo>
                    <a:pt x="1688494" y="445105"/>
                    <a:pt x="1620761" y="890210"/>
                    <a:pt x="1407885" y="1161143"/>
                  </a:cubicBezTo>
                  <a:cubicBezTo>
                    <a:pt x="1195009" y="1432076"/>
                    <a:pt x="713618" y="1446591"/>
                    <a:pt x="478971" y="1625600"/>
                  </a:cubicBezTo>
                  <a:cubicBezTo>
                    <a:pt x="244324" y="1804609"/>
                    <a:pt x="122162" y="2019904"/>
                    <a:pt x="0" y="22352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テキスト ボックス 237"/>
              <p:cNvSpPr txBox="1"/>
              <p:nvPr/>
            </p:nvSpPr>
            <p:spPr>
              <a:xfrm>
                <a:off x="7595081" y="5775647"/>
                <a:ext cx="8298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</a:rPr>
                        <m:t>/</m:t>
                      </m:r>
                      <m:r>
                        <a:rPr kumimoji="1" lang="en-US" altLang="ja-JP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38" name="テキスト ボックス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81" y="5775647"/>
                <a:ext cx="829843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2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1699</Words>
  <Application>Microsoft Office PowerPoint</Application>
  <PresentationFormat>画面に合わせる (4:3)</PresentationFormat>
  <Paragraphs>503</Paragraphs>
  <Slides>25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​​テーマ</vt:lpstr>
      <vt:lpstr>Low IMD3 Two-tone Signal Generation  for ADC linearity Testing</vt:lpstr>
      <vt:lpstr>Outline</vt:lpstr>
      <vt:lpstr>Outline</vt:lpstr>
      <vt:lpstr>Research Motivation  </vt:lpstr>
      <vt:lpstr>Two-Tone Signal Generation with  AWG </vt:lpstr>
      <vt:lpstr> IMD3 is important for Two-tone Signal ！ </vt:lpstr>
      <vt:lpstr>Outline</vt:lpstr>
      <vt:lpstr>Conventional Test Signal with AWG</vt:lpstr>
      <vt:lpstr>IMD3 appear</vt:lpstr>
      <vt:lpstr>Proposed Test Signal with AWG</vt:lpstr>
      <vt:lpstr>IMD3 disappear</vt:lpstr>
      <vt:lpstr>Conv. and Prop. Two-tone Test Signal</vt:lpstr>
      <vt:lpstr>Proposed Low IMD3 Two-tone Generation</vt:lpstr>
      <vt:lpstr>Outline</vt:lpstr>
      <vt:lpstr>Experimental Conditions</vt:lpstr>
      <vt:lpstr>PowerPoint プレゼンテーション</vt:lpstr>
      <vt:lpstr>Outline</vt:lpstr>
      <vt:lpstr>ADC Test System using Proposed Signal</vt:lpstr>
      <vt:lpstr>ADC Test System using Proposed Signal</vt:lpstr>
      <vt:lpstr>LPF</vt:lpstr>
      <vt:lpstr>LPF</vt:lpstr>
      <vt:lpstr>Phase Switching spurious Reducing ?</vt:lpstr>
      <vt:lpstr>PowerPoint プレゼンテーション</vt:lpstr>
      <vt:lpstr>Test System for ADC</vt:lpstr>
      <vt:lpstr>Outline</vt:lpstr>
    </vt:vector>
  </TitlesOfParts>
  <Company>gunma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fumitaka.abe</dc:creator>
  <cp:lastModifiedBy>fumitaka.abe</cp:lastModifiedBy>
  <cp:revision>91</cp:revision>
  <dcterms:created xsi:type="dcterms:W3CDTF">2012-11-02T07:14:21Z</dcterms:created>
  <dcterms:modified xsi:type="dcterms:W3CDTF">2012-11-08T13:52:18Z</dcterms:modified>
</cp:coreProperties>
</file>